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</p:sldMasterIdLst>
  <p:notesMasterIdLst>
    <p:notesMasterId r:id="rId32"/>
  </p:notesMasterIdLst>
  <p:handoutMasterIdLst>
    <p:handoutMasterId r:id="rId33"/>
  </p:handoutMasterIdLst>
  <p:sldIdLst>
    <p:sldId id="341" r:id="rId2"/>
    <p:sldId id="384" r:id="rId3"/>
    <p:sldId id="280" r:id="rId4"/>
    <p:sldId id="373" r:id="rId5"/>
    <p:sldId id="366" r:id="rId6"/>
    <p:sldId id="369" r:id="rId7"/>
    <p:sldId id="293" r:id="rId8"/>
    <p:sldId id="385" r:id="rId9"/>
    <p:sldId id="284" r:id="rId10"/>
    <p:sldId id="283" r:id="rId11"/>
    <p:sldId id="345" r:id="rId12"/>
    <p:sldId id="386" r:id="rId13"/>
    <p:sldId id="372" r:id="rId14"/>
    <p:sldId id="375" r:id="rId15"/>
    <p:sldId id="387" r:id="rId16"/>
    <p:sldId id="356" r:id="rId17"/>
    <p:sldId id="374" r:id="rId18"/>
    <p:sldId id="377" r:id="rId19"/>
    <p:sldId id="379" r:id="rId20"/>
    <p:sldId id="326" r:id="rId21"/>
    <p:sldId id="388" r:id="rId22"/>
    <p:sldId id="380" r:id="rId23"/>
    <p:sldId id="381" r:id="rId24"/>
    <p:sldId id="389" r:id="rId25"/>
    <p:sldId id="370" r:id="rId26"/>
    <p:sldId id="382" r:id="rId27"/>
    <p:sldId id="383" r:id="rId28"/>
    <p:sldId id="390" r:id="rId29"/>
    <p:sldId id="328" r:id="rId30"/>
    <p:sldId id="349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957">
          <p15:clr>
            <a:srgbClr val="A4A3A4"/>
          </p15:clr>
        </p15:guide>
        <p15:guide id="2" orient="horz" pos="339">
          <p15:clr>
            <a:srgbClr val="A4A3A4"/>
          </p15:clr>
        </p15:guide>
        <p15:guide id="3" orient="horz" pos="2764">
          <p15:clr>
            <a:srgbClr val="A4A3A4"/>
          </p15:clr>
        </p15:guide>
        <p15:guide id="4" pos="3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8BE2"/>
    <a:srgbClr val="343D48"/>
    <a:srgbClr val="97A5B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25" autoAdjust="0"/>
    <p:restoredTop sz="94769" autoAdjust="0"/>
  </p:normalViewPr>
  <p:slideViewPr>
    <p:cSldViewPr snapToGrid="0" snapToObjects="1" showGuides="1">
      <p:cViewPr>
        <p:scale>
          <a:sx n="100" d="100"/>
          <a:sy n="100" d="100"/>
        </p:scale>
        <p:origin x="-282" y="102"/>
      </p:cViewPr>
      <p:guideLst>
        <p:guide orient="horz" pos="2957"/>
        <p:guide orient="horz" pos="339"/>
        <p:guide orient="horz" pos="2764"/>
        <p:guide pos="339"/>
      </p:guideLst>
    </p:cSldViewPr>
  </p:slideViewPr>
  <p:outlineViewPr>
    <p:cViewPr>
      <p:scale>
        <a:sx n="33" d="100"/>
        <a:sy n="33" d="100"/>
      </p:scale>
      <p:origin x="0" y="58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EB03C6-7553-4F92-B827-EB6BE89259DB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2010BE-327F-4AA5-9F7D-C2BA72BDCF5B}">
      <dgm:prSet phldrT="[Text]"/>
      <dgm:spPr/>
      <dgm:t>
        <a:bodyPr/>
        <a:lstStyle/>
        <a:p>
          <a:r>
            <a:rPr lang="en-US" dirty="0" smtClean="0"/>
            <a:t>Volume</a:t>
          </a:r>
          <a:endParaRPr lang="en-US" dirty="0"/>
        </a:p>
      </dgm:t>
    </dgm:pt>
    <dgm:pt modelId="{6B421A22-6FBA-4D11-8475-1C8886B38987}" type="parTrans" cxnId="{6CBECF05-080D-47FB-89B4-D4514463A31D}">
      <dgm:prSet/>
      <dgm:spPr/>
      <dgm:t>
        <a:bodyPr/>
        <a:lstStyle/>
        <a:p>
          <a:endParaRPr lang="en-US"/>
        </a:p>
      </dgm:t>
    </dgm:pt>
    <dgm:pt modelId="{F154BCF2-1815-4668-8495-D6E2E94B6157}" type="sibTrans" cxnId="{6CBECF05-080D-47FB-89B4-D4514463A31D}">
      <dgm:prSet/>
      <dgm:spPr/>
      <dgm:t>
        <a:bodyPr/>
        <a:lstStyle/>
        <a:p>
          <a:endParaRPr lang="en-US"/>
        </a:p>
      </dgm:t>
    </dgm:pt>
    <dgm:pt modelId="{521BD757-8F30-40D7-8801-3116D6737458}">
      <dgm:prSet phldrT="[Text]" phldr="1"/>
      <dgm:spPr/>
      <dgm:t>
        <a:bodyPr/>
        <a:lstStyle/>
        <a:p>
          <a:endParaRPr lang="en-US" dirty="0"/>
        </a:p>
      </dgm:t>
    </dgm:pt>
    <dgm:pt modelId="{90A3856F-7F28-4934-A94C-CB89BB752064}" type="parTrans" cxnId="{A4230501-4C1F-4935-A6B4-2D331CD881F8}">
      <dgm:prSet/>
      <dgm:spPr/>
      <dgm:t>
        <a:bodyPr/>
        <a:lstStyle/>
        <a:p>
          <a:endParaRPr lang="en-US"/>
        </a:p>
      </dgm:t>
    </dgm:pt>
    <dgm:pt modelId="{E8CA4D75-5A21-419D-A02C-37EC86EC719F}" type="sibTrans" cxnId="{A4230501-4C1F-4935-A6B4-2D331CD881F8}">
      <dgm:prSet/>
      <dgm:spPr/>
      <dgm:t>
        <a:bodyPr/>
        <a:lstStyle/>
        <a:p>
          <a:endParaRPr lang="en-US"/>
        </a:p>
      </dgm:t>
    </dgm:pt>
    <dgm:pt modelId="{EA198E6E-6CD8-47A8-A881-1033E01F84F5}">
      <dgm:prSet phldrT="[Text]"/>
      <dgm:spPr/>
      <dgm:t>
        <a:bodyPr/>
        <a:lstStyle/>
        <a:p>
          <a:r>
            <a:rPr lang="en-US" dirty="0" smtClean="0"/>
            <a:t>Velocity</a:t>
          </a:r>
          <a:endParaRPr lang="en-US" dirty="0"/>
        </a:p>
      </dgm:t>
    </dgm:pt>
    <dgm:pt modelId="{D69F8746-BB80-47D4-9824-6F21E1463D44}" type="parTrans" cxnId="{CAF33E1F-0CFE-4C9E-B9B2-589A7093624A}">
      <dgm:prSet/>
      <dgm:spPr/>
      <dgm:t>
        <a:bodyPr/>
        <a:lstStyle/>
        <a:p>
          <a:endParaRPr lang="en-US"/>
        </a:p>
      </dgm:t>
    </dgm:pt>
    <dgm:pt modelId="{FA036EF8-3995-443F-8F2B-2DB7B7D1E9BD}" type="sibTrans" cxnId="{CAF33E1F-0CFE-4C9E-B9B2-589A7093624A}">
      <dgm:prSet/>
      <dgm:spPr/>
      <dgm:t>
        <a:bodyPr/>
        <a:lstStyle/>
        <a:p>
          <a:endParaRPr lang="en-US"/>
        </a:p>
      </dgm:t>
    </dgm:pt>
    <dgm:pt modelId="{69F099B7-F342-4086-A936-6AA8D2A3AB61}">
      <dgm:prSet phldrT="[Text]"/>
      <dgm:spPr/>
      <dgm:t>
        <a:bodyPr/>
        <a:lstStyle/>
        <a:p>
          <a:r>
            <a:rPr lang="en-US" dirty="0" smtClean="0"/>
            <a:t>Data Speed</a:t>
          </a:r>
          <a:endParaRPr lang="en-US" dirty="0"/>
        </a:p>
      </dgm:t>
    </dgm:pt>
    <dgm:pt modelId="{203495DD-5013-44F4-833B-394E6787E10A}" type="parTrans" cxnId="{5A44E9AD-0BA5-4BC9-9F39-A027D597A9F5}">
      <dgm:prSet/>
      <dgm:spPr/>
      <dgm:t>
        <a:bodyPr/>
        <a:lstStyle/>
        <a:p>
          <a:endParaRPr lang="en-US"/>
        </a:p>
      </dgm:t>
    </dgm:pt>
    <dgm:pt modelId="{79FBF82B-875C-42F4-A984-933D92EFFB2D}" type="sibTrans" cxnId="{5A44E9AD-0BA5-4BC9-9F39-A027D597A9F5}">
      <dgm:prSet/>
      <dgm:spPr/>
      <dgm:t>
        <a:bodyPr/>
        <a:lstStyle/>
        <a:p>
          <a:endParaRPr lang="en-US"/>
        </a:p>
      </dgm:t>
    </dgm:pt>
    <dgm:pt modelId="{E2CB0ABA-4D87-4FB1-98D1-494A57076288}">
      <dgm:prSet phldrT="[Text]" phldr="1"/>
      <dgm:spPr/>
      <dgm:t>
        <a:bodyPr/>
        <a:lstStyle/>
        <a:p>
          <a:endParaRPr lang="en-US" dirty="0"/>
        </a:p>
      </dgm:t>
    </dgm:pt>
    <dgm:pt modelId="{D41619B1-79CC-4D3F-B0FF-FAC3BD12392E}" type="parTrans" cxnId="{F6287D94-425A-4615-AC5D-FE13B017EC5A}">
      <dgm:prSet/>
      <dgm:spPr/>
      <dgm:t>
        <a:bodyPr/>
        <a:lstStyle/>
        <a:p>
          <a:endParaRPr lang="en-US"/>
        </a:p>
      </dgm:t>
    </dgm:pt>
    <dgm:pt modelId="{DF350E49-0B75-4785-9041-6721767E6AC8}" type="sibTrans" cxnId="{F6287D94-425A-4615-AC5D-FE13B017EC5A}">
      <dgm:prSet/>
      <dgm:spPr/>
      <dgm:t>
        <a:bodyPr/>
        <a:lstStyle/>
        <a:p>
          <a:endParaRPr lang="en-US"/>
        </a:p>
      </dgm:t>
    </dgm:pt>
    <dgm:pt modelId="{CC2539AC-50CC-43AD-BDA4-F30CC2507EAC}">
      <dgm:prSet phldrT="[Text]"/>
      <dgm:spPr/>
      <dgm:t>
        <a:bodyPr/>
        <a:lstStyle/>
        <a:p>
          <a:r>
            <a:rPr lang="en-US" dirty="0" smtClean="0"/>
            <a:t>Variety</a:t>
          </a:r>
          <a:endParaRPr lang="en-US" dirty="0"/>
        </a:p>
      </dgm:t>
    </dgm:pt>
    <dgm:pt modelId="{F51159E8-4637-406A-A8E9-1AA89D3F0F2B}" type="parTrans" cxnId="{69966C53-6C3B-4AF2-AC71-8D37CE0714E8}">
      <dgm:prSet/>
      <dgm:spPr/>
      <dgm:t>
        <a:bodyPr/>
        <a:lstStyle/>
        <a:p>
          <a:endParaRPr lang="en-US"/>
        </a:p>
      </dgm:t>
    </dgm:pt>
    <dgm:pt modelId="{72116AC7-24B5-423F-A0EE-71ACE4C24106}" type="sibTrans" cxnId="{69966C53-6C3B-4AF2-AC71-8D37CE0714E8}">
      <dgm:prSet/>
      <dgm:spPr/>
      <dgm:t>
        <a:bodyPr/>
        <a:lstStyle/>
        <a:p>
          <a:endParaRPr lang="en-US"/>
        </a:p>
      </dgm:t>
    </dgm:pt>
    <dgm:pt modelId="{9BB34F4F-AB4C-42DB-81FE-A9C57C8E11FF}">
      <dgm:prSet phldrT="[Text]"/>
      <dgm:spPr/>
      <dgm:t>
        <a:bodyPr/>
        <a:lstStyle/>
        <a:p>
          <a:r>
            <a:rPr lang="en-US" dirty="0" smtClean="0"/>
            <a:t>Data Types</a:t>
          </a:r>
          <a:endParaRPr lang="en-US" dirty="0"/>
        </a:p>
      </dgm:t>
    </dgm:pt>
    <dgm:pt modelId="{A361A20F-0BE2-4AF2-8662-F214CA9B3EBD}" type="parTrans" cxnId="{4B834C57-7D86-40B8-8A82-C22BE75F87C9}">
      <dgm:prSet/>
      <dgm:spPr/>
      <dgm:t>
        <a:bodyPr/>
        <a:lstStyle/>
        <a:p>
          <a:endParaRPr lang="en-US"/>
        </a:p>
      </dgm:t>
    </dgm:pt>
    <dgm:pt modelId="{5A1AD14F-E889-47D6-9336-025BC07DB09E}" type="sibTrans" cxnId="{4B834C57-7D86-40B8-8A82-C22BE75F87C9}">
      <dgm:prSet/>
      <dgm:spPr/>
      <dgm:t>
        <a:bodyPr/>
        <a:lstStyle/>
        <a:p>
          <a:endParaRPr lang="en-US"/>
        </a:p>
      </dgm:t>
    </dgm:pt>
    <dgm:pt modelId="{CB0E877E-2B10-4505-BF8F-98CF92B0FA4F}">
      <dgm:prSet phldrT="[Text]" phldr="1"/>
      <dgm:spPr/>
      <dgm:t>
        <a:bodyPr/>
        <a:lstStyle/>
        <a:p>
          <a:endParaRPr lang="en-US" dirty="0"/>
        </a:p>
      </dgm:t>
    </dgm:pt>
    <dgm:pt modelId="{2C9E7182-AF78-447C-9F18-C3E780A3E370}" type="parTrans" cxnId="{35287783-E857-4517-A19D-FD62AA2E6D2C}">
      <dgm:prSet/>
      <dgm:spPr/>
      <dgm:t>
        <a:bodyPr/>
        <a:lstStyle/>
        <a:p>
          <a:endParaRPr lang="en-US"/>
        </a:p>
      </dgm:t>
    </dgm:pt>
    <dgm:pt modelId="{DACB8A9A-3DF4-4FD5-AFBF-0CFF23E0FD7D}" type="sibTrans" cxnId="{35287783-E857-4517-A19D-FD62AA2E6D2C}">
      <dgm:prSet/>
      <dgm:spPr/>
      <dgm:t>
        <a:bodyPr/>
        <a:lstStyle/>
        <a:p>
          <a:endParaRPr lang="en-US"/>
        </a:p>
      </dgm:t>
    </dgm:pt>
    <dgm:pt modelId="{95ED9D4C-90F1-417A-9975-2BBCB11CF4B8}">
      <dgm:prSet phldrT="[Text]"/>
      <dgm:spPr/>
      <dgm:t>
        <a:bodyPr/>
        <a:lstStyle/>
        <a:p>
          <a:r>
            <a:rPr lang="en-US" dirty="0" smtClean="0"/>
            <a:t>Data quantity</a:t>
          </a:r>
          <a:endParaRPr lang="en-US" dirty="0"/>
        </a:p>
      </dgm:t>
    </dgm:pt>
    <dgm:pt modelId="{45C3856E-C70C-4A1F-9837-39AF6C45CC32}" type="sibTrans" cxnId="{ABFCA80D-DABF-465C-811C-6F98A7969F19}">
      <dgm:prSet/>
      <dgm:spPr/>
      <dgm:t>
        <a:bodyPr/>
        <a:lstStyle/>
        <a:p>
          <a:endParaRPr lang="en-US"/>
        </a:p>
      </dgm:t>
    </dgm:pt>
    <dgm:pt modelId="{ACA59733-B3A2-4A80-9EE7-5625624151CD}" type="parTrans" cxnId="{ABFCA80D-DABF-465C-811C-6F98A7969F19}">
      <dgm:prSet/>
      <dgm:spPr/>
      <dgm:t>
        <a:bodyPr/>
        <a:lstStyle/>
        <a:p>
          <a:endParaRPr lang="en-US"/>
        </a:p>
      </dgm:t>
    </dgm:pt>
    <dgm:pt modelId="{35108FE6-CEE3-4CC9-AB1D-25FBBE7D5F32}" type="pres">
      <dgm:prSet presAssocID="{C0EB03C6-7553-4F92-B827-EB6BE89259D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E839F-21BF-493D-B041-3AF9F6626C2A}" type="pres">
      <dgm:prSet presAssocID="{6D2010BE-327F-4AA5-9F7D-C2BA72BDCF5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3CB0E6-50F1-4605-8DA7-D120C330E3D9}" type="pres">
      <dgm:prSet presAssocID="{F154BCF2-1815-4668-8495-D6E2E94B6157}" presName="sibTrans" presStyleCnt="0"/>
      <dgm:spPr/>
    </dgm:pt>
    <dgm:pt modelId="{8ED7CFE9-0251-473E-BD11-557A2972CDC5}" type="pres">
      <dgm:prSet presAssocID="{EA198E6E-6CD8-47A8-A881-1033E01F84F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46C8E-A316-48C9-97F0-176B13FF01B0}" type="pres">
      <dgm:prSet presAssocID="{FA036EF8-3995-443F-8F2B-2DB7B7D1E9BD}" presName="sibTrans" presStyleCnt="0"/>
      <dgm:spPr/>
    </dgm:pt>
    <dgm:pt modelId="{CD848EAC-AA89-4CCD-93C1-C61951C749D5}" type="pres">
      <dgm:prSet presAssocID="{CC2539AC-50CC-43AD-BDA4-F30CC2507EA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834C57-7D86-40B8-8A82-C22BE75F87C9}" srcId="{CC2539AC-50CC-43AD-BDA4-F30CC2507EAC}" destId="{9BB34F4F-AB4C-42DB-81FE-A9C57C8E11FF}" srcOrd="0" destOrd="0" parTransId="{A361A20F-0BE2-4AF2-8662-F214CA9B3EBD}" sibTransId="{5A1AD14F-E889-47D6-9336-025BC07DB09E}"/>
    <dgm:cxn modelId="{35287783-E857-4517-A19D-FD62AA2E6D2C}" srcId="{CC2539AC-50CC-43AD-BDA4-F30CC2507EAC}" destId="{CB0E877E-2B10-4505-BF8F-98CF92B0FA4F}" srcOrd="1" destOrd="0" parTransId="{2C9E7182-AF78-447C-9F18-C3E780A3E370}" sibTransId="{DACB8A9A-3DF4-4FD5-AFBF-0CFF23E0FD7D}"/>
    <dgm:cxn modelId="{B0D26127-9567-4262-9372-F0D064328542}" type="presOf" srcId="{CB0E877E-2B10-4505-BF8F-98CF92B0FA4F}" destId="{CD848EAC-AA89-4CCD-93C1-C61951C749D5}" srcOrd="0" destOrd="2" presId="urn:microsoft.com/office/officeart/2005/8/layout/hList6"/>
    <dgm:cxn modelId="{F6287D94-425A-4615-AC5D-FE13B017EC5A}" srcId="{EA198E6E-6CD8-47A8-A881-1033E01F84F5}" destId="{E2CB0ABA-4D87-4FB1-98D1-494A57076288}" srcOrd="1" destOrd="0" parTransId="{D41619B1-79CC-4D3F-B0FF-FAC3BD12392E}" sibTransId="{DF350E49-0B75-4785-9041-6721767E6AC8}"/>
    <dgm:cxn modelId="{F413D1D0-E73D-45EB-98E3-FF9394CB4E74}" type="presOf" srcId="{C0EB03C6-7553-4F92-B827-EB6BE89259DB}" destId="{35108FE6-CEE3-4CC9-AB1D-25FBBE7D5F32}" srcOrd="0" destOrd="0" presId="urn:microsoft.com/office/officeart/2005/8/layout/hList6"/>
    <dgm:cxn modelId="{5A44E9AD-0BA5-4BC9-9F39-A027D597A9F5}" srcId="{EA198E6E-6CD8-47A8-A881-1033E01F84F5}" destId="{69F099B7-F342-4086-A936-6AA8D2A3AB61}" srcOrd="0" destOrd="0" parTransId="{203495DD-5013-44F4-833B-394E6787E10A}" sibTransId="{79FBF82B-875C-42F4-A984-933D92EFFB2D}"/>
    <dgm:cxn modelId="{6CBECF05-080D-47FB-89B4-D4514463A31D}" srcId="{C0EB03C6-7553-4F92-B827-EB6BE89259DB}" destId="{6D2010BE-327F-4AA5-9F7D-C2BA72BDCF5B}" srcOrd="0" destOrd="0" parTransId="{6B421A22-6FBA-4D11-8475-1C8886B38987}" sibTransId="{F154BCF2-1815-4668-8495-D6E2E94B6157}"/>
    <dgm:cxn modelId="{DCF2A0C4-1754-4594-B621-94DD6E52F6A4}" type="presOf" srcId="{E2CB0ABA-4D87-4FB1-98D1-494A57076288}" destId="{8ED7CFE9-0251-473E-BD11-557A2972CDC5}" srcOrd="0" destOrd="2" presId="urn:microsoft.com/office/officeart/2005/8/layout/hList6"/>
    <dgm:cxn modelId="{D2015115-FA38-4AE7-A537-B5A2E15CF3FC}" type="presOf" srcId="{69F099B7-F342-4086-A936-6AA8D2A3AB61}" destId="{8ED7CFE9-0251-473E-BD11-557A2972CDC5}" srcOrd="0" destOrd="1" presId="urn:microsoft.com/office/officeart/2005/8/layout/hList6"/>
    <dgm:cxn modelId="{AD4E54FB-0B66-413E-9627-CEF5CA7C4087}" type="presOf" srcId="{95ED9D4C-90F1-417A-9975-2BBCB11CF4B8}" destId="{AA4E839F-21BF-493D-B041-3AF9F6626C2A}" srcOrd="0" destOrd="1" presId="urn:microsoft.com/office/officeart/2005/8/layout/hList6"/>
    <dgm:cxn modelId="{69966C53-6C3B-4AF2-AC71-8D37CE0714E8}" srcId="{C0EB03C6-7553-4F92-B827-EB6BE89259DB}" destId="{CC2539AC-50CC-43AD-BDA4-F30CC2507EAC}" srcOrd="2" destOrd="0" parTransId="{F51159E8-4637-406A-A8E9-1AA89D3F0F2B}" sibTransId="{72116AC7-24B5-423F-A0EE-71ACE4C24106}"/>
    <dgm:cxn modelId="{CAF33E1F-0CFE-4C9E-B9B2-589A7093624A}" srcId="{C0EB03C6-7553-4F92-B827-EB6BE89259DB}" destId="{EA198E6E-6CD8-47A8-A881-1033E01F84F5}" srcOrd="1" destOrd="0" parTransId="{D69F8746-BB80-47D4-9824-6F21E1463D44}" sibTransId="{FA036EF8-3995-443F-8F2B-2DB7B7D1E9BD}"/>
    <dgm:cxn modelId="{2E4C981B-6C68-4BCD-BF6C-0C5F8DE783CB}" type="presOf" srcId="{6D2010BE-327F-4AA5-9F7D-C2BA72BDCF5B}" destId="{AA4E839F-21BF-493D-B041-3AF9F6626C2A}" srcOrd="0" destOrd="0" presId="urn:microsoft.com/office/officeart/2005/8/layout/hList6"/>
    <dgm:cxn modelId="{661D695C-CAEC-453C-A897-BED8446B259A}" type="presOf" srcId="{9BB34F4F-AB4C-42DB-81FE-A9C57C8E11FF}" destId="{CD848EAC-AA89-4CCD-93C1-C61951C749D5}" srcOrd="0" destOrd="1" presId="urn:microsoft.com/office/officeart/2005/8/layout/hList6"/>
    <dgm:cxn modelId="{ABFCA80D-DABF-465C-811C-6F98A7969F19}" srcId="{6D2010BE-327F-4AA5-9F7D-C2BA72BDCF5B}" destId="{95ED9D4C-90F1-417A-9975-2BBCB11CF4B8}" srcOrd="0" destOrd="0" parTransId="{ACA59733-B3A2-4A80-9EE7-5625624151CD}" sibTransId="{45C3856E-C70C-4A1F-9837-39AF6C45CC32}"/>
    <dgm:cxn modelId="{A4230501-4C1F-4935-A6B4-2D331CD881F8}" srcId="{6D2010BE-327F-4AA5-9F7D-C2BA72BDCF5B}" destId="{521BD757-8F30-40D7-8801-3116D6737458}" srcOrd="1" destOrd="0" parTransId="{90A3856F-7F28-4934-A94C-CB89BB752064}" sibTransId="{E8CA4D75-5A21-419D-A02C-37EC86EC719F}"/>
    <dgm:cxn modelId="{8E9BC3EA-D7F0-404F-9601-FB6AA9566737}" type="presOf" srcId="{521BD757-8F30-40D7-8801-3116D6737458}" destId="{AA4E839F-21BF-493D-B041-3AF9F6626C2A}" srcOrd="0" destOrd="2" presId="urn:microsoft.com/office/officeart/2005/8/layout/hList6"/>
    <dgm:cxn modelId="{2E50217B-A7EB-4419-B988-0D0A04F88507}" type="presOf" srcId="{EA198E6E-6CD8-47A8-A881-1033E01F84F5}" destId="{8ED7CFE9-0251-473E-BD11-557A2972CDC5}" srcOrd="0" destOrd="0" presId="urn:microsoft.com/office/officeart/2005/8/layout/hList6"/>
    <dgm:cxn modelId="{6FF50925-931E-489C-B8AF-DFE67434B129}" type="presOf" srcId="{CC2539AC-50CC-43AD-BDA4-F30CC2507EAC}" destId="{CD848EAC-AA89-4CCD-93C1-C61951C749D5}" srcOrd="0" destOrd="0" presId="urn:microsoft.com/office/officeart/2005/8/layout/hList6"/>
    <dgm:cxn modelId="{6E0BF123-B779-4E76-94A5-62A34958E609}" type="presParOf" srcId="{35108FE6-CEE3-4CC9-AB1D-25FBBE7D5F32}" destId="{AA4E839F-21BF-493D-B041-3AF9F6626C2A}" srcOrd="0" destOrd="0" presId="urn:microsoft.com/office/officeart/2005/8/layout/hList6"/>
    <dgm:cxn modelId="{FCC3D8E6-20D4-4F72-A31B-36EB41068B7E}" type="presParOf" srcId="{35108FE6-CEE3-4CC9-AB1D-25FBBE7D5F32}" destId="{773CB0E6-50F1-4605-8DA7-D120C330E3D9}" srcOrd="1" destOrd="0" presId="urn:microsoft.com/office/officeart/2005/8/layout/hList6"/>
    <dgm:cxn modelId="{AFFFE325-9BEE-410B-8B54-C2D33A79CA0B}" type="presParOf" srcId="{35108FE6-CEE3-4CC9-AB1D-25FBBE7D5F32}" destId="{8ED7CFE9-0251-473E-BD11-557A2972CDC5}" srcOrd="2" destOrd="0" presId="urn:microsoft.com/office/officeart/2005/8/layout/hList6"/>
    <dgm:cxn modelId="{B4254885-7FEE-49F6-9330-F46E705FBC21}" type="presParOf" srcId="{35108FE6-CEE3-4CC9-AB1D-25FBBE7D5F32}" destId="{B2146C8E-A316-48C9-97F0-176B13FF01B0}" srcOrd="3" destOrd="0" presId="urn:microsoft.com/office/officeart/2005/8/layout/hList6"/>
    <dgm:cxn modelId="{E9461151-0E99-4853-B5B7-EEBEBB0D3C23}" type="presParOf" srcId="{35108FE6-CEE3-4CC9-AB1D-25FBBE7D5F32}" destId="{CD848EAC-AA89-4CCD-93C1-C61951C749D5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37A3E-9DB8-1145-842D-070EE2206689}" type="datetimeFigureOut">
              <a:rPr lang="en-US" smtClean="0"/>
              <a:pPr/>
              <a:t>5/21/2016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F0063-B307-4940-9930-5CB4809B16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0206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255E4-21F3-9B40-84A4-DC9E98AE722C}" type="datetimeFigureOut">
              <a:rPr lang="en-US" smtClean="0"/>
              <a:pPr/>
              <a:t>5/21/2016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29108-58E7-4F4A-A18C-D2CBD8F62A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277797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Option2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90933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44334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Option2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593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55350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5877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Option2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593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err="1" smtClean="0"/>
              <a:t>Acco.to</a:t>
            </a:r>
            <a:r>
              <a:rPr lang="en-US" dirty="0" smtClean="0"/>
              <a:t> IBM</a:t>
            </a:r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D5FDDC65-440E-4FAE-B300-DF9A48971D20}" type="slidenum">
              <a:rPr lang="en-US" sz="1200">
                <a:latin typeface="Calibri" pitchFamily="34" charset="0"/>
              </a:rPr>
              <a:pPr algn="r" eaLnBrk="1" hangingPunct="1"/>
              <a:t>16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8226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05673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54243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45368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6764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Option2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593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Option2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593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8638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517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Option2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593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51571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78887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Option2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593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00307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440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4890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768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829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489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Option2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59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4890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structure of bullet points in a lecture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9108-58E7-4F4A-A18C-D2CBD8F62A9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489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113" y="246524"/>
            <a:ext cx="8229600" cy="85725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3875" y="2032893"/>
            <a:ext cx="7816850" cy="914400"/>
          </a:xfrm>
          <a:prstGeom prst="rect">
            <a:avLst/>
          </a:prstGeom>
        </p:spPr>
        <p:txBody>
          <a:bodyPr vert="horz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Smaller text for Labels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77793" y="1209203"/>
            <a:ext cx="5965389" cy="914400"/>
          </a:xfrm>
          <a:prstGeom prst="rect">
            <a:avLst/>
          </a:prstGeom>
        </p:spPr>
        <p:txBody>
          <a:bodyPr vert="horz"/>
          <a:lstStyle>
            <a:lvl1pPr>
              <a:defRPr sz="240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smtClean="0"/>
              <a:t>This is the body text style </a:t>
            </a:r>
          </a:p>
        </p:txBody>
      </p:sp>
    </p:spTree>
    <p:extLst>
      <p:ext uri="{BB962C8B-B14F-4D97-AF65-F5344CB8AC3E}">
        <p14:creationId xmlns="" xmlns:p14="http://schemas.microsoft.com/office/powerpoint/2010/main" val="71419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24B3D3C-21DC-475D-9930-61FDBE7332F7}" type="datetimeFigureOut">
              <a:rPr lang="en-US" smtClean="0"/>
              <a:pPr/>
              <a:t>5/21/2016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915F922-21A3-466F-8543-0AC6D2D315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ctur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1684" y="1188811"/>
            <a:ext cx="8214657" cy="3097397"/>
          </a:xfrm>
          <a:prstGeom prst="rect">
            <a:avLst/>
          </a:prstGeom>
        </p:spPr>
        <p:txBody>
          <a:bodyPr vert="horz"/>
          <a:lstStyle>
            <a:lvl1pPr marL="256032" marR="0" indent="-256032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2400" baseline="0"/>
            </a:lvl1pPr>
            <a:lvl2pPr marL="548640" indent="-285750">
              <a:buClr>
                <a:schemeClr val="accent1"/>
              </a:buClr>
              <a:buSzPct val="75000"/>
              <a:buFont typeface="Courier New"/>
              <a:buChar char="o"/>
              <a:defRPr sz="2000"/>
            </a:lvl2pPr>
            <a:lvl4pPr marL="822960" indent="-228600">
              <a:buClr>
                <a:schemeClr val="accent1"/>
              </a:buClr>
              <a:defRPr/>
            </a:lvl4pPr>
            <a:lvl5pPr marL="1051560" indent="-228600">
              <a:spcBef>
                <a:spcPts val="0"/>
              </a:spcBef>
              <a:buClr>
                <a:schemeClr val="accent1"/>
              </a:buClr>
              <a:buFont typeface="Arial"/>
              <a:buChar char="»"/>
              <a:defRPr/>
            </a:lvl5pPr>
          </a:lstStyle>
          <a:p>
            <a:pPr lvl="0"/>
            <a:r>
              <a:rPr lang="en-US" sz="2400" dirty="0" smtClean="0"/>
              <a:t>First Point</a:t>
            </a:r>
          </a:p>
          <a:p>
            <a:pPr marL="457200" lvl="1" indent="-192024">
              <a:spcBef>
                <a:spcPts val="600"/>
              </a:spcBef>
              <a:buSzPct val="68000"/>
            </a:pPr>
            <a:r>
              <a:rPr lang="en-US" sz="2200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1051560" lvl="4" indent="-228600">
              <a:spcBef>
                <a:spcPts val="0"/>
              </a:spcBef>
              <a:buFont typeface="Arial"/>
              <a:buChar char="»"/>
            </a:pPr>
            <a:r>
              <a:rPr lang="en-US" sz="1900" dirty="0" smtClean="0">
                <a:solidFill>
                  <a:srgbClr val="2C2C2C"/>
                </a:solidFill>
              </a:rPr>
              <a:t>Fourth level</a:t>
            </a:r>
          </a:p>
          <a:p>
            <a:pPr marL="1051560" lvl="4" indent="-228600">
              <a:spcBef>
                <a:spcPts val="0"/>
              </a:spcBef>
              <a:buFont typeface="Arial"/>
              <a:buChar char="»"/>
            </a:pPr>
            <a:r>
              <a:rPr lang="en-US" sz="1900" dirty="0" smtClean="0">
                <a:solidFill>
                  <a:srgbClr val="2C2C2C"/>
                </a:solidFill>
              </a:rPr>
              <a:t>Fourth Level</a:t>
            </a:r>
          </a:p>
          <a:p>
            <a:pPr lvl="0"/>
            <a:r>
              <a:rPr lang="en-US" sz="2400" dirty="0" smtClean="0"/>
              <a:t>Second Point</a:t>
            </a:r>
          </a:p>
          <a:p>
            <a:pPr lvl="0"/>
            <a:r>
              <a:rPr lang="en-US" sz="2400" dirty="0" smtClean="0"/>
              <a:t>Third Point</a:t>
            </a:r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6833" y="285487"/>
            <a:ext cx="7242781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 smtClean="0"/>
              <a:t>Lecture 1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650951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The Section name goes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87360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nstructor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45040" y="450319"/>
            <a:ext cx="2133600" cy="274637"/>
          </a:xfrm>
          <a:prstGeom prst="rect">
            <a:avLst/>
          </a:prstGeom>
        </p:spPr>
        <p:txBody>
          <a:bodyPr/>
          <a:lstStyle/>
          <a:p>
            <a:fld id="{95781228-357D-E549-9F09-D0E561BD04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2057400" y="0"/>
            <a:ext cx="360000" cy="573600"/>
            <a:chOff x="2057400" y="0"/>
            <a:chExt cx="360000" cy="573600"/>
          </a:xfrm>
          <a:solidFill>
            <a:srgbClr val="048BE6"/>
          </a:solidFill>
        </p:grpSpPr>
        <p:sp>
          <p:nvSpPr>
            <p:cNvPr id="5" name="Rounded Rectangle 4"/>
            <p:cNvSpPr/>
            <p:nvPr/>
          </p:nvSpPr>
          <p:spPr>
            <a:xfrm rot="16200000">
              <a:off x="1950600" y="106801"/>
              <a:ext cx="573600" cy="3599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57400" y="0"/>
              <a:ext cx="360000" cy="28574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2085000" y="209550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000" dirty="0" smtClean="0">
                <a:solidFill>
                  <a:schemeClr val="bg1"/>
                </a:solidFill>
                <a:latin typeface="Lato Regular"/>
                <a:cs typeface="Lato Regular"/>
              </a:rPr>
              <a:t>01</a:t>
            </a:r>
            <a:endParaRPr lang="en-JM" sz="10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15301" y="-4989"/>
            <a:ext cx="9144000" cy="5162550"/>
          </a:xfrm>
          <a:prstGeom prst="rect">
            <a:avLst/>
          </a:prstGeom>
          <a:gradFill flip="none" rotWithShape="1">
            <a:gsLst>
              <a:gs pos="100000">
                <a:srgbClr val="E2E7E3"/>
              </a:gs>
              <a:gs pos="65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594680" y="-11341"/>
            <a:ext cx="4572000" cy="5238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  <a:latin typeface="Calibri"/>
            </a:endParaRPr>
          </a:p>
        </p:txBody>
      </p:sp>
      <p:sp>
        <p:nvSpPr>
          <p:cNvPr id="22" name="Picture Placeholder 17"/>
          <p:cNvSpPr>
            <a:spLocks noGrp="1" noChangeAspect="1"/>
          </p:cNvSpPr>
          <p:nvPr>
            <p:ph type="pic" sz="quarter" idx="24"/>
          </p:nvPr>
        </p:nvSpPr>
        <p:spPr>
          <a:xfrm>
            <a:off x="6343201" y="1294952"/>
            <a:ext cx="971999" cy="971998"/>
          </a:xfrm>
          <a:prstGeom prst="ellipse">
            <a:avLst/>
          </a:prstGeo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34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1712400" y="1294952"/>
            <a:ext cx="971999" cy="971998"/>
          </a:xfrm>
          <a:prstGeom prst="ellipse">
            <a:avLst/>
          </a:prstGeom>
          <a:ln w="9525" cmpd="sng"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40" name="TextBox 39"/>
          <p:cNvSpPr txBox="1"/>
          <p:nvPr userDrawn="1"/>
        </p:nvSpPr>
        <p:spPr>
          <a:xfrm>
            <a:off x="782435" y="25171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6" hasCustomPrompt="1"/>
          </p:nvPr>
        </p:nvSpPr>
        <p:spPr>
          <a:xfrm>
            <a:off x="600303" y="3091046"/>
            <a:ext cx="3345891" cy="1294241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 here: 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doloremque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laudantium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totam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rem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aperiam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eaque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ipsa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quae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illo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inventore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veritatis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 quasi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architecto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beatae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vitae dicta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sunt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explicabo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Nemo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ipsam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voluptatem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quia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voluptas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aspernatur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odit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fugit,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quia</a:t>
            </a:r>
            <a:endParaRPr lang="en-US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/>
            <a:endParaRPr lang="en-US" dirty="0" smtClean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8" hasCustomPrompt="1"/>
          </p:nvPr>
        </p:nvSpPr>
        <p:spPr>
          <a:xfrm>
            <a:off x="5207328" y="3091046"/>
            <a:ext cx="3346704" cy="117595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bg1">
                    <a:lumMod val="85000"/>
                  </a:schemeClr>
                </a:solidFill>
              </a:defRPr>
            </a:lvl1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Add your text here: This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36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tiple Instructor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307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If Multiple Instructors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19180" y="4673681"/>
            <a:ext cx="2133600" cy="274637"/>
          </a:xfrm>
          <a:prstGeom prst="rect">
            <a:avLst/>
          </a:prstGeom>
        </p:spPr>
        <p:txBody>
          <a:bodyPr/>
          <a:lstStyle/>
          <a:p>
            <a:fld id="{3EFE9BEA-B029-B942-A7C2-07D8E66416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2514600" y="1504950"/>
            <a:ext cx="15240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JM" sz="1100" dirty="0" smtClean="0">
                <a:solidFill>
                  <a:srgbClr val="343749"/>
                </a:solidFill>
                <a:latin typeface="Lato Regular"/>
                <a:cs typeface="Lato Regular"/>
              </a:rPr>
              <a:t>Rachel Bates</a:t>
            </a:r>
            <a:endParaRPr lang="en-JM" sz="1100" dirty="0">
              <a:solidFill>
                <a:srgbClr val="343749"/>
              </a:solidFill>
              <a:latin typeface="Lato Regular"/>
              <a:cs typeface="Lato Regular"/>
            </a:endParaRPr>
          </a:p>
          <a:p>
            <a:endParaRPr lang="en-US" sz="1100" dirty="0">
              <a:solidFill>
                <a:srgbClr val="343749"/>
              </a:solidFill>
              <a:latin typeface="Lato Regular"/>
              <a:cs typeface="Lato Regul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4419600" y="1504950"/>
            <a:ext cx="15240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JM" sz="1100" dirty="0" smtClean="0">
                <a:solidFill>
                  <a:srgbClr val="343749"/>
                </a:solidFill>
                <a:latin typeface="Lato Regular"/>
                <a:cs typeface="Lato Regular"/>
              </a:rPr>
              <a:t>Mark Greaves</a:t>
            </a:r>
            <a:endParaRPr lang="en-JM" sz="1100" dirty="0">
              <a:solidFill>
                <a:srgbClr val="343749"/>
              </a:solidFill>
              <a:latin typeface="Lato Regular"/>
              <a:cs typeface="Lato Regular"/>
            </a:endParaRPr>
          </a:p>
          <a:p>
            <a:endParaRPr lang="en-US" sz="1100" dirty="0">
              <a:solidFill>
                <a:srgbClr val="343749"/>
              </a:solidFill>
              <a:latin typeface="Lato Regular"/>
              <a:cs typeface="Lato Regular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6400800" y="1504950"/>
            <a:ext cx="15240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JM" sz="1100" dirty="0" smtClean="0">
                <a:solidFill>
                  <a:srgbClr val="343749"/>
                </a:solidFill>
                <a:latin typeface="Lato Regular"/>
                <a:cs typeface="Lato Regular"/>
              </a:rPr>
              <a:t>Grace </a:t>
            </a:r>
            <a:r>
              <a:rPr lang="en-JM" sz="1100" dirty="0">
                <a:solidFill>
                  <a:srgbClr val="343749"/>
                </a:solidFill>
                <a:latin typeface="Lato Regular"/>
                <a:cs typeface="Lato Regular"/>
              </a:rPr>
              <a:t>Nevers </a:t>
            </a:r>
          </a:p>
          <a:p>
            <a:endParaRPr lang="en-US" sz="1100" dirty="0">
              <a:solidFill>
                <a:srgbClr val="343749"/>
              </a:solidFill>
              <a:latin typeface="Lato Regular"/>
              <a:cs typeface="Lato Regular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1"/>
          </p:nvPr>
        </p:nvSpPr>
        <p:spPr>
          <a:xfrm>
            <a:off x="533400" y="1504950"/>
            <a:ext cx="15240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JM" sz="1100" dirty="0" smtClean="0">
                <a:solidFill>
                  <a:srgbClr val="343749"/>
                </a:solidFill>
                <a:latin typeface="Lato Regular"/>
                <a:cs typeface="Lato Regular"/>
              </a:rPr>
              <a:t>Michelle Olive</a:t>
            </a:r>
            <a:endParaRPr lang="en-JM" sz="1100" dirty="0">
              <a:solidFill>
                <a:srgbClr val="343749"/>
              </a:solidFill>
              <a:latin typeface="Lato Regular"/>
              <a:cs typeface="Lato Regular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362200" y="3638550"/>
            <a:ext cx="0" cy="914400"/>
          </a:xfrm>
          <a:prstGeom prst="line">
            <a:avLst/>
          </a:prstGeom>
          <a:ln w="12700" cap="rnd" cmpd="sng">
            <a:solidFill>
              <a:schemeClr val="bg1">
                <a:lumMod val="6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343400" y="3638550"/>
            <a:ext cx="0" cy="914400"/>
          </a:xfrm>
          <a:prstGeom prst="line">
            <a:avLst/>
          </a:prstGeom>
          <a:ln w="12700" cap="rnd" cmpd="sng">
            <a:solidFill>
              <a:schemeClr val="bg1">
                <a:lumMod val="6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324600" y="3638550"/>
            <a:ext cx="0" cy="914400"/>
          </a:xfrm>
          <a:prstGeom prst="line">
            <a:avLst/>
          </a:prstGeom>
          <a:ln w="12700" cap="rnd" cmpd="sng">
            <a:solidFill>
              <a:schemeClr val="bg1">
                <a:lumMod val="6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8"/>
          <p:cNvSpPr>
            <a:spLocks noGrp="1"/>
          </p:cNvSpPr>
          <p:nvPr>
            <p:ph type="pic" sz="quarter" idx="50"/>
          </p:nvPr>
        </p:nvSpPr>
        <p:spPr>
          <a:xfrm>
            <a:off x="575401" y="2006527"/>
            <a:ext cx="1439998" cy="1439998"/>
          </a:xfrm>
          <a:prstGeom prst="ellipse">
            <a:avLst/>
          </a:prstGeom>
        </p:spPr>
      </p:sp>
      <p:sp>
        <p:nvSpPr>
          <p:cNvPr id="19" name="Picture Placeholder 9"/>
          <p:cNvSpPr>
            <a:spLocks noGrp="1"/>
          </p:cNvSpPr>
          <p:nvPr>
            <p:ph type="pic" sz="quarter" idx="51"/>
          </p:nvPr>
        </p:nvSpPr>
        <p:spPr>
          <a:xfrm>
            <a:off x="2556601" y="2006528"/>
            <a:ext cx="1439998" cy="1439998"/>
          </a:xfrm>
          <a:prstGeom prst="ellipse">
            <a:avLst/>
          </a:prstGeom>
        </p:spPr>
      </p:sp>
      <p:sp>
        <p:nvSpPr>
          <p:cNvPr id="20" name="Picture Placeholder 10"/>
          <p:cNvSpPr>
            <a:spLocks noGrp="1"/>
          </p:cNvSpPr>
          <p:nvPr>
            <p:ph type="pic" sz="quarter" idx="52"/>
          </p:nvPr>
        </p:nvSpPr>
        <p:spPr>
          <a:xfrm>
            <a:off x="4537801" y="2046152"/>
            <a:ext cx="1439998" cy="1439998"/>
          </a:xfrm>
          <a:prstGeom prst="ellipse">
            <a:avLst/>
          </a:prstGeom>
        </p:spPr>
      </p:sp>
      <p:sp>
        <p:nvSpPr>
          <p:cNvPr id="21" name="Picture Placeholder 16"/>
          <p:cNvSpPr>
            <a:spLocks noGrp="1"/>
          </p:cNvSpPr>
          <p:nvPr>
            <p:ph type="pic" sz="quarter" idx="53"/>
          </p:nvPr>
        </p:nvSpPr>
        <p:spPr>
          <a:xfrm>
            <a:off x="6519001" y="2038532"/>
            <a:ext cx="1439998" cy="1439998"/>
          </a:xfrm>
          <a:prstGeom prst="ellipse">
            <a:avLst/>
          </a:prstGeom>
        </p:spPr>
      </p:sp>
      <p:sp>
        <p:nvSpPr>
          <p:cNvPr id="26" name="Text Placeholder 11"/>
          <p:cNvSpPr>
            <a:spLocks noGrp="1"/>
          </p:cNvSpPr>
          <p:nvPr>
            <p:ph type="body" sz="quarter" idx="61" hasCustomPrompt="1"/>
          </p:nvPr>
        </p:nvSpPr>
        <p:spPr>
          <a:xfrm>
            <a:off x="2438400" y="4003344"/>
            <a:ext cx="1676400" cy="5334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+mn-lt"/>
                <a:cs typeface="Calibri"/>
              </a:rPr>
              <a:t>Lorem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Calibri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+mn-lt"/>
                <a:cs typeface="Calibri"/>
              </a:rPr>
              <a:t>ipsum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Calibri"/>
              </a:rPr>
              <a:t> dolor sit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+mn-lt"/>
                <a:cs typeface="Calibri"/>
              </a:rPr>
              <a:t>amet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Calibri"/>
              </a:rPr>
              <a:t>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+mn-lt"/>
                <a:cs typeface="Calibri"/>
              </a:rPr>
              <a:t>consectetur</a:t>
            </a:r>
            <a:endParaRPr lang="en-US" dirty="0" smtClean="0">
              <a:solidFill>
                <a:srgbClr val="7F7F7F"/>
              </a:solidFill>
              <a:latin typeface="+mn-lt"/>
              <a:cs typeface="Calibri"/>
            </a:endParaRPr>
          </a:p>
          <a:p>
            <a:endParaRPr lang="en-US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4495800" y="4003344"/>
            <a:ext cx="1676400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Lorem ipsum dolor sit amet,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consectetur</a:t>
            </a:r>
            <a:endParaRPr lang="en-US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63" hasCustomPrompt="1"/>
          </p:nvPr>
        </p:nvSpPr>
        <p:spPr>
          <a:xfrm>
            <a:off x="6477000" y="4003344"/>
            <a:ext cx="1676400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Lorem ipsum dolor sit amet,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consectetur</a:t>
            </a:r>
            <a:endParaRPr lang="en-US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64" hasCustomPrompt="1"/>
          </p:nvPr>
        </p:nvSpPr>
        <p:spPr>
          <a:xfrm>
            <a:off x="457200" y="4003344"/>
            <a:ext cx="1676400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Lorem ipsum dolor sit amet,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consectetur</a:t>
            </a:r>
            <a:endParaRPr lang="en-US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480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26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/>
      <p:bldP spid="28" grpId="0" build="p"/>
      <p:bldP spid="29" grpId="0" build="p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6834" y="285487"/>
            <a:ext cx="758297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 smtClean="0"/>
              <a:t>Table of Contents 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716" y="1205717"/>
            <a:ext cx="3935872" cy="3097397"/>
          </a:xfrm>
          <a:prstGeom prst="rect">
            <a:avLst/>
          </a:prstGeom>
        </p:spPr>
        <p:txBody>
          <a:bodyPr vert="horz"/>
          <a:lstStyle>
            <a:lvl1pPr marL="365760" marR="0" indent="-36576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ct val="71000"/>
              <a:buFont typeface="+mj-ea"/>
              <a:buAutoNum type="circleNumDbPlain"/>
              <a:tabLst/>
              <a:defRPr sz="2100" baseline="0">
                <a:solidFill>
                  <a:schemeClr val="accent4">
                    <a:lumMod val="90000"/>
                    <a:lumOff val="10000"/>
                  </a:schemeClr>
                </a:solidFill>
              </a:defRPr>
            </a:lvl1pPr>
            <a:lvl2pPr marL="742950" indent="-285750">
              <a:buClr>
                <a:schemeClr val="accent1"/>
              </a:buClr>
              <a:buSzPct val="75000"/>
              <a:buFont typeface="Courier New"/>
              <a:buChar char="o"/>
              <a:defRPr sz="2400"/>
            </a:lvl2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Course Overview and  Objectives</a:t>
            </a:r>
          </a:p>
          <a:p>
            <a:pPr lvl="0"/>
            <a:r>
              <a:rPr lang="en-US" dirty="0" smtClean="0"/>
              <a:t>Healthcare Industry Overview</a:t>
            </a:r>
          </a:p>
          <a:p>
            <a:pPr lvl="0"/>
            <a:r>
              <a:rPr lang="en-US" dirty="0" smtClean="0"/>
              <a:t>Working with Healthcare Data Sets</a:t>
            </a:r>
          </a:p>
          <a:p>
            <a:pPr lvl="0"/>
            <a:r>
              <a:rPr lang="en-US" dirty="0" smtClean="0"/>
              <a:t>Medicare Part B</a:t>
            </a:r>
          </a:p>
          <a:p>
            <a:pPr lvl="0"/>
            <a:r>
              <a:rPr lang="en-US" dirty="0" smtClean="0"/>
              <a:t>Dictionaries and Terminologies</a:t>
            </a:r>
          </a:p>
          <a:p>
            <a:pPr lvl="4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03118" y="1199432"/>
            <a:ext cx="3931920" cy="3097397"/>
          </a:xfrm>
          <a:prstGeom prst="rect">
            <a:avLst/>
          </a:prstGeom>
        </p:spPr>
        <p:txBody>
          <a:bodyPr vert="horz"/>
          <a:lstStyle>
            <a:lvl1pPr marL="365760" marR="0" indent="-36576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ct val="71000"/>
              <a:buFont typeface="+mj-ea"/>
              <a:buAutoNum type="circleNumDbPlain" startAt="5"/>
              <a:tabLst/>
              <a:defRPr sz="2000" baseline="0">
                <a:solidFill>
                  <a:schemeClr val="accent4">
                    <a:lumMod val="90000"/>
                    <a:lumOff val="10000"/>
                  </a:schemeClr>
                </a:solidFill>
              </a:defRPr>
            </a:lvl1pPr>
            <a:lvl2pPr marL="742950" indent="-285750">
              <a:buClr>
                <a:schemeClr val="accent1"/>
              </a:buClr>
              <a:buSzPct val="75000"/>
              <a:buFont typeface="Courier New"/>
              <a:buChar char="o"/>
              <a:defRPr sz="2400"/>
            </a:lvl2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The Right Tools for the Right Questions </a:t>
            </a:r>
          </a:p>
          <a:p>
            <a:pPr lvl="0"/>
            <a:r>
              <a:rPr lang="en-US" dirty="0" smtClean="0"/>
              <a:t>Tool Options</a:t>
            </a:r>
          </a:p>
          <a:p>
            <a:pPr lvl="0"/>
            <a:r>
              <a:rPr lang="en-US" dirty="0" smtClean="0"/>
              <a:t>Visualization Deployment</a:t>
            </a:r>
          </a:p>
          <a:p>
            <a:pPr lvl="0"/>
            <a:r>
              <a:rPr lang="en-US" dirty="0" smtClean="0"/>
              <a:t>Working through the Visualization  Process</a:t>
            </a:r>
          </a:p>
          <a:p>
            <a:pPr lvl="0"/>
            <a:r>
              <a:rPr lang="en-US" dirty="0" smtClean="0"/>
              <a:t>Summary and Closure 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4172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3368" y="-6350"/>
            <a:ext cx="9233568" cy="5177922"/>
          </a:xfrm>
          <a:prstGeom prst="rect">
            <a:avLst/>
          </a:prstGeom>
          <a:solidFill>
            <a:srgbClr val="1B21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828670" y="1547439"/>
            <a:ext cx="2312987" cy="6207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  <p:sp>
        <p:nvSpPr>
          <p:cNvPr id="5" name="Title 26"/>
          <p:cNvSpPr>
            <a:spLocks noGrp="1"/>
          </p:cNvSpPr>
          <p:nvPr>
            <p:ph type="title" hasCustomPrompt="1"/>
          </p:nvPr>
        </p:nvSpPr>
        <p:spPr>
          <a:xfrm>
            <a:off x="805990" y="1770123"/>
            <a:ext cx="7437898" cy="857250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0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Course Overview &amp; Objectives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08050" y="2622450"/>
            <a:ext cx="7335838" cy="8343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2109174" y="1816945"/>
            <a:ext cx="6134686" cy="2301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8232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1340" y="0"/>
            <a:ext cx="9155340" cy="5168900"/>
          </a:xfrm>
          <a:prstGeom prst="rect">
            <a:avLst/>
          </a:prstGeom>
          <a:gradFill flip="none" rotWithShape="1">
            <a:gsLst>
              <a:gs pos="100000">
                <a:srgbClr val="E2E7E3"/>
              </a:gs>
              <a:gs pos="65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8050" y="2622450"/>
            <a:ext cx="7335838" cy="8343"/>
          </a:xfrm>
          <a:prstGeom prst="line">
            <a:avLst/>
          </a:prstGeom>
          <a:ln w="31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109174" y="1818942"/>
            <a:ext cx="6134686" cy="19016"/>
          </a:xfrm>
          <a:prstGeom prst="line">
            <a:avLst/>
          </a:prstGeom>
          <a:ln w="31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828670" y="1547439"/>
            <a:ext cx="2312987" cy="6207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 hasCustomPrompt="1"/>
          </p:nvPr>
        </p:nvSpPr>
        <p:spPr>
          <a:xfrm>
            <a:off x="817330" y="1756328"/>
            <a:ext cx="7437898" cy="857250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000" baseline="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Course Overview &amp; Objectives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64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1684" y="1214569"/>
            <a:ext cx="8214657" cy="3097397"/>
          </a:xfrm>
          <a:prstGeom prst="rect">
            <a:avLst/>
          </a:prstGeom>
        </p:spPr>
        <p:txBody>
          <a:bodyPr vert="horz"/>
          <a:lstStyle>
            <a:lvl1pPr marL="256032" marR="0" indent="-256032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2400" baseline="0"/>
            </a:lvl1pPr>
            <a:lvl2pPr marL="548640" indent="-285750">
              <a:buClr>
                <a:schemeClr val="accent1"/>
              </a:buClr>
              <a:buSzPct val="75000"/>
              <a:buFont typeface="Courier New"/>
              <a:buChar char="o"/>
              <a:defRPr sz="2000"/>
            </a:lvl2pPr>
            <a:lvl4pPr marL="822960" indent="-228600">
              <a:buClr>
                <a:schemeClr val="accent1"/>
              </a:buClr>
              <a:defRPr/>
            </a:lvl4pPr>
            <a:lvl5pPr marL="1051560" indent="-228600">
              <a:spcBef>
                <a:spcPts val="0"/>
              </a:spcBef>
              <a:buClr>
                <a:schemeClr val="accent1"/>
              </a:buClr>
              <a:buFont typeface="Arial"/>
              <a:buChar char="»"/>
              <a:defRPr/>
            </a:lvl5pPr>
          </a:lstStyle>
          <a:p>
            <a:pPr lvl="0"/>
            <a:r>
              <a:rPr lang="en-US" sz="2400" dirty="0" smtClean="0"/>
              <a:t>First Point</a:t>
            </a:r>
          </a:p>
          <a:p>
            <a:pPr marL="457200" lvl="1" indent="-192024">
              <a:spcBef>
                <a:spcPts val="600"/>
              </a:spcBef>
              <a:buSzPct val="68000"/>
            </a:pPr>
            <a:r>
              <a:rPr lang="en-US" sz="2200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marL="1051560" lvl="4" indent="-228600">
              <a:spcBef>
                <a:spcPts val="0"/>
              </a:spcBef>
              <a:buFont typeface="Arial"/>
              <a:buChar char="»"/>
            </a:pPr>
            <a:r>
              <a:rPr lang="en-US" sz="1900" dirty="0" smtClean="0">
                <a:solidFill>
                  <a:srgbClr val="2C2C2C"/>
                </a:solidFill>
              </a:rPr>
              <a:t>Fourth level</a:t>
            </a:r>
          </a:p>
          <a:p>
            <a:pPr marL="1051560" lvl="4" indent="-228600">
              <a:spcBef>
                <a:spcPts val="0"/>
              </a:spcBef>
              <a:buFont typeface="Arial"/>
              <a:buChar char="»"/>
            </a:pPr>
            <a:r>
              <a:rPr lang="en-US" sz="1900" dirty="0" smtClean="0">
                <a:solidFill>
                  <a:srgbClr val="2C2C2C"/>
                </a:solidFill>
              </a:rPr>
              <a:t>Fourth Level</a:t>
            </a:r>
          </a:p>
          <a:p>
            <a:pPr lvl="0"/>
            <a:r>
              <a:rPr lang="en-US" sz="2400" dirty="0" smtClean="0"/>
              <a:t>Second Point</a:t>
            </a:r>
          </a:p>
          <a:p>
            <a:pPr lvl="0"/>
            <a:r>
              <a:rPr lang="en-US" sz="2400" dirty="0" smtClean="0"/>
              <a:t>Third Point</a:t>
            </a:r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19180" y="4673681"/>
            <a:ext cx="2133600" cy="274637"/>
          </a:xfrm>
          <a:prstGeom prst="rect">
            <a:avLst/>
          </a:prstGeom>
        </p:spPr>
        <p:txBody>
          <a:bodyPr/>
          <a:lstStyle/>
          <a:p>
            <a:fld id="{3EFE9BEA-B029-B942-A7C2-07D8E66416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597479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The Section name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37315" y="-1"/>
            <a:ext cx="4518025" cy="5227123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26572" y="0"/>
            <a:ext cx="0" cy="5227122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>
          <a:xfrm>
            <a:off x="461130" y="4673681"/>
            <a:ext cx="2895600" cy="274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EXPERFY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23180" y="387799"/>
            <a:ext cx="8229600" cy="4677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57518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181684" y="0"/>
            <a:ext cx="5962316" cy="5143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7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62550"/>
          </a:xfrm>
          <a:prstGeom prst="rect">
            <a:avLst/>
          </a:prstGeom>
          <a:gradFill flip="none" rotWithShape="1">
            <a:gsLst>
              <a:gs pos="100000">
                <a:srgbClr val="E2E7E3"/>
              </a:gs>
              <a:gs pos="65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21093" y="24652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8430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3" r:id="rId2"/>
    <p:sldLayoutId id="2147483654" r:id="rId3"/>
    <p:sldLayoutId id="2147483656" r:id="rId4"/>
    <p:sldLayoutId id="2147483651" r:id="rId5"/>
    <p:sldLayoutId id="2147483653" r:id="rId6"/>
    <p:sldLayoutId id="2147483652" r:id="rId7"/>
    <p:sldLayoutId id="2147483657" r:id="rId8"/>
    <p:sldLayoutId id="2147483671" r:id="rId9"/>
    <p:sldLayoutId id="2147483674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4" y="-990715"/>
            <a:ext cx="9158484" cy="684203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109082" y="4703154"/>
            <a:ext cx="9267566" cy="466199"/>
          </a:xfrm>
          <a:prstGeom prst="rect">
            <a:avLst/>
          </a:prstGeom>
          <a:solidFill>
            <a:srgbClr val="048BE6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 txBox="1">
            <a:spLocks/>
          </p:cNvSpPr>
          <p:nvPr/>
        </p:nvSpPr>
        <p:spPr>
          <a:xfrm>
            <a:off x="2800947" y="4774328"/>
            <a:ext cx="3447506" cy="323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Learn Well </a:t>
            </a:r>
            <a:r>
              <a:rPr lang="en-US" sz="1200" dirty="0" err="1" smtClean="0">
                <a:solidFill>
                  <a:schemeClr val="bg1"/>
                </a:solidFill>
              </a:rPr>
              <a:t>Technocraft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</a:rPr>
              <a:t>Aundh</a:t>
            </a:r>
            <a:r>
              <a:rPr lang="en-US" sz="1200" smtClean="0">
                <a:solidFill>
                  <a:schemeClr val="bg1"/>
                </a:solidFill>
              </a:rPr>
              <a:t>, Pune</a:t>
            </a:r>
            <a:endParaRPr lang="en-US" sz="1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" name="Text Placeholder 6"/>
          <p:cNvSpPr txBox="1">
            <a:spLocks/>
          </p:cNvSpPr>
          <p:nvPr/>
        </p:nvSpPr>
        <p:spPr>
          <a:xfrm>
            <a:off x="2736032" y="1627447"/>
            <a:ext cx="3453770" cy="2948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BIG DATA TRACK</a:t>
            </a:r>
            <a:endParaRPr lang="en-JM" sz="1200" b="1" dirty="0">
              <a:solidFill>
                <a:schemeClr val="bg1"/>
              </a:solidFill>
              <a:latin typeface="Lato Bold"/>
              <a:ea typeface="Calibri"/>
              <a:cs typeface="Lato Bold"/>
            </a:endParaRPr>
          </a:p>
        </p:txBody>
      </p:sp>
      <p:sp>
        <p:nvSpPr>
          <p:cNvPr id="30" name="Content Placeholder 12"/>
          <p:cNvSpPr txBox="1">
            <a:spLocks/>
          </p:cNvSpPr>
          <p:nvPr/>
        </p:nvSpPr>
        <p:spPr>
          <a:xfrm>
            <a:off x="500517" y="1828871"/>
            <a:ext cx="7924800" cy="601430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ct val="71000"/>
              <a:buFont typeface="+mj-ea"/>
              <a:buNone/>
              <a:tabLst/>
              <a:defRPr sz="2800" b="1" i="0" kern="1200" baseline="0">
                <a:solidFill>
                  <a:schemeClr val="accent4"/>
                </a:solidFill>
                <a:latin typeface="Lato Bold"/>
                <a:ea typeface="+mn-ea"/>
                <a:cs typeface="Lato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What is BD?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4294967295"/>
          </p:nvPr>
        </p:nvSpPr>
        <p:spPr>
          <a:xfrm>
            <a:off x="3285358" y="2915176"/>
            <a:ext cx="2355118" cy="48447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Sanket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050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474394"/>
            <a:ext cx="7789181" cy="714417"/>
          </a:xfrm>
        </p:spPr>
        <p:txBody>
          <a:bodyPr/>
          <a:lstStyle/>
          <a:p>
            <a:r>
              <a:rPr lang="en-US" sz="2000" dirty="0"/>
              <a:t>There are </a:t>
            </a:r>
            <a:r>
              <a:rPr lang="en-US" sz="2000" dirty="0" smtClean="0"/>
              <a:t>40 </a:t>
            </a:r>
            <a:r>
              <a:rPr lang="en-US" sz="2000" dirty="0"/>
              <a:t>billion pieces of content shared on </a:t>
            </a:r>
            <a:r>
              <a:rPr lang="en-US" sz="2000" b="1" dirty="0"/>
              <a:t>Facebook</a:t>
            </a:r>
            <a:r>
              <a:rPr lang="en-US" sz="2000" dirty="0"/>
              <a:t> every day.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10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  <p:pic>
        <p:nvPicPr>
          <p:cNvPr id="8" name="Picture 2" descr="https://sts.stanford.edu/sites/default/files/facebook_2_1.jpg?136364189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073" y="1333561"/>
            <a:ext cx="3914054" cy="30404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2086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368866"/>
            <a:ext cx="7693488" cy="819946"/>
          </a:xfrm>
        </p:spPr>
        <p:txBody>
          <a:bodyPr/>
          <a:lstStyle/>
          <a:p>
            <a:r>
              <a:rPr lang="en-US" sz="2000" b="1" dirty="0"/>
              <a:t>Wal-Mart</a:t>
            </a:r>
            <a:r>
              <a:rPr lang="en-US" sz="2000" dirty="0"/>
              <a:t> handles more than 1 million customer transactions an hour.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11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  <p:pic>
        <p:nvPicPr>
          <p:cNvPr id="9" name="Picture 4" descr="http://www.jonelyn.com/wp-content/uploads/2013/02/Walmart_exteri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34" y="1188812"/>
            <a:ext cx="4411932" cy="28763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308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" y="-3708125"/>
            <a:ext cx="9144001" cy="91440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703154"/>
            <a:ext cx="9143835" cy="466199"/>
          </a:xfrm>
          <a:prstGeom prst="rect">
            <a:avLst/>
          </a:prstGeom>
          <a:solidFill>
            <a:srgbClr val="048BE6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6"/>
          <p:cNvSpPr txBox="1">
            <a:spLocks/>
          </p:cNvSpPr>
          <p:nvPr/>
        </p:nvSpPr>
        <p:spPr>
          <a:xfrm>
            <a:off x="2736032" y="1627447"/>
            <a:ext cx="3453770" cy="2948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What is </a:t>
            </a:r>
            <a:r>
              <a:rPr lang="en-JM" sz="1200" b="1" dirty="0" err="1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BigData</a:t>
            </a: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?</a:t>
            </a:r>
          </a:p>
        </p:txBody>
      </p:sp>
      <p:sp>
        <p:nvSpPr>
          <p:cNvPr id="30" name="Content Placeholder 12"/>
          <p:cNvSpPr txBox="1">
            <a:spLocks/>
          </p:cNvSpPr>
          <p:nvPr/>
        </p:nvSpPr>
        <p:spPr>
          <a:xfrm>
            <a:off x="500517" y="1828871"/>
            <a:ext cx="7924800" cy="601430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ct val="71000"/>
              <a:buFont typeface="+mj-ea"/>
              <a:buNone/>
              <a:tabLst/>
              <a:defRPr sz="2800" b="1" i="0" kern="1200" baseline="0">
                <a:solidFill>
                  <a:schemeClr val="accent4"/>
                </a:solidFill>
                <a:latin typeface="Lato Bold"/>
                <a:ea typeface="+mn-ea"/>
                <a:cs typeface="Lato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</a:rPr>
              <a:t>Defining </a:t>
            </a:r>
            <a:r>
              <a:rPr lang="en-US" altLang="zh-CN" sz="3200" dirty="0" err="1" smtClean="0">
                <a:solidFill>
                  <a:schemeClr val="bg1">
                    <a:lumMod val="95000"/>
                  </a:schemeClr>
                </a:solidFill>
              </a:rPr>
              <a:t>BigData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1299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Big data is large and complex data sets collected from various sources like Sensors, Social Media, Satellite images, Audio, Video, RFID etc.</a:t>
            </a:r>
          </a:p>
          <a:p>
            <a:r>
              <a:rPr lang="en-US" dirty="0"/>
              <a:t>Big data is data that exceeds the processing capacity of </a:t>
            </a:r>
            <a:r>
              <a:rPr lang="en-US" b="1" dirty="0"/>
              <a:t>conventional database systems</a:t>
            </a:r>
            <a:r>
              <a:rPr lang="en-US" dirty="0"/>
              <a:t>.</a:t>
            </a:r>
          </a:p>
          <a:p>
            <a:r>
              <a:rPr lang="en-US" dirty="0"/>
              <a:t>How ‘Big’ is big?</a:t>
            </a:r>
          </a:p>
          <a:p>
            <a:pPr lvl="1">
              <a:buFont typeface="Courier New" charset="0"/>
              <a:buChar char="o"/>
            </a:pPr>
            <a:r>
              <a:rPr lang="en-US" sz="1800" dirty="0"/>
              <a:t>GB, TB, PB , ZB?? </a:t>
            </a:r>
            <a:r>
              <a:rPr lang="en-US" sz="1800" b="1" dirty="0"/>
              <a:t>NO</a:t>
            </a:r>
            <a:r>
              <a:rPr lang="en-US" sz="1800" dirty="0"/>
              <a:t>..</a:t>
            </a:r>
          </a:p>
          <a:p>
            <a:pPr lvl="1">
              <a:buFont typeface="Courier New" charset="0"/>
              <a:buChar char="o"/>
            </a:pPr>
            <a:r>
              <a:rPr lang="en-US" sz="1800" dirty="0"/>
              <a:t>Data is Big when the organization’s ability to handle, store and analyze exceeds its capacity.</a:t>
            </a:r>
          </a:p>
          <a:p>
            <a:pPr lvl="1"/>
            <a:endParaRPr lang="en-US" sz="24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53" y="251470"/>
            <a:ext cx="8242188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So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What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is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Big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13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</p:spTree>
    <p:extLst>
      <p:ext uri="{BB962C8B-B14F-4D97-AF65-F5344CB8AC3E}">
        <p14:creationId xmlns="" xmlns:p14="http://schemas.microsoft.com/office/powerpoint/2010/main" val="11770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There is no universally accepted deﬁnition of Big Data.</a:t>
            </a:r>
          </a:p>
          <a:p>
            <a:r>
              <a:rPr lang="en-US" sz="2000" b="1" dirty="0"/>
              <a:t>Wikipedia defines Big Data as :</a:t>
            </a:r>
          </a:p>
          <a:p>
            <a:pPr marL="0" indent="0">
              <a:buNone/>
            </a:pPr>
            <a:r>
              <a:rPr lang="en-US" sz="2000" b="1" dirty="0"/>
              <a:t>Big data</a:t>
            </a:r>
            <a:r>
              <a:rPr lang="en-US" sz="2000" dirty="0"/>
              <a:t> is the term for a collection of data sets so large and complex that it becomes difficult to process using on-hand database management tools or traditional data processing applications.</a:t>
            </a:r>
          </a:p>
          <a:p>
            <a:r>
              <a:rPr lang="en-US" sz="2000" dirty="0"/>
              <a:t> </a:t>
            </a:r>
            <a:r>
              <a:rPr lang="en-US" sz="2000" b="1" dirty="0"/>
              <a:t>Gartner deﬁnes Big Data as:</a:t>
            </a:r>
          </a:p>
          <a:p>
            <a:pPr marL="0" indent="0">
              <a:buNone/>
            </a:pPr>
            <a:r>
              <a:rPr lang="en-US" sz="2000" dirty="0"/>
              <a:t>Big data is high-volume, high-velocity. , and high-variety information assets that demand cost-effective, innovative forms of information processing for enhanced insight and decision-making.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53" y="251470"/>
            <a:ext cx="8242188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Definition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14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</p:spTree>
    <p:extLst>
      <p:ext uri="{BB962C8B-B14F-4D97-AF65-F5344CB8AC3E}">
        <p14:creationId xmlns="" xmlns:p14="http://schemas.microsoft.com/office/powerpoint/2010/main" val="175945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" y="-3708125"/>
            <a:ext cx="9144001" cy="91440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703154"/>
            <a:ext cx="9143835" cy="466199"/>
          </a:xfrm>
          <a:prstGeom prst="rect">
            <a:avLst/>
          </a:prstGeom>
          <a:solidFill>
            <a:srgbClr val="048BE6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6"/>
          <p:cNvSpPr txBox="1">
            <a:spLocks/>
          </p:cNvSpPr>
          <p:nvPr/>
        </p:nvSpPr>
        <p:spPr>
          <a:xfrm>
            <a:off x="2736032" y="1627447"/>
            <a:ext cx="3453770" cy="2948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What is </a:t>
            </a:r>
            <a:r>
              <a:rPr lang="en-JM" sz="1200" b="1" dirty="0" err="1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BigData</a:t>
            </a: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?</a:t>
            </a:r>
          </a:p>
        </p:txBody>
      </p:sp>
      <p:sp>
        <p:nvSpPr>
          <p:cNvPr id="30" name="Content Placeholder 12"/>
          <p:cNvSpPr txBox="1">
            <a:spLocks/>
          </p:cNvSpPr>
          <p:nvPr/>
        </p:nvSpPr>
        <p:spPr>
          <a:xfrm>
            <a:off x="500517" y="1828871"/>
            <a:ext cx="7924800" cy="601430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ct val="71000"/>
              <a:buFont typeface="+mj-ea"/>
              <a:buNone/>
              <a:tabLst/>
              <a:defRPr sz="2800" b="1" i="0" kern="1200" baseline="0">
                <a:solidFill>
                  <a:schemeClr val="accent4"/>
                </a:solidFill>
                <a:latin typeface="Lato Bold"/>
                <a:ea typeface="+mn-ea"/>
                <a:cs typeface="Lato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</a:rPr>
              <a:t>Characterizing </a:t>
            </a:r>
            <a:r>
              <a:rPr lang="en-US" altLang="zh-CN" sz="3200" dirty="0" err="1" smtClean="0">
                <a:solidFill>
                  <a:schemeClr val="bg1">
                    <a:lumMod val="95000"/>
                  </a:schemeClr>
                </a:solidFill>
              </a:rPr>
              <a:t>BigData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1299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85751"/>
            <a:ext cx="9144000" cy="62865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400" b="1" dirty="0" smtClean="0">
                <a:latin typeface="+mj-lt"/>
              </a:rPr>
              <a:t>Three Characteristics of Big Data V3s</a:t>
            </a:r>
            <a:endParaRPr lang="en-US" sz="34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381000" y="1371600"/>
          <a:ext cx="813435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</a:rPr>
              <a:t>13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dirty="0"/>
              <a:t> A typical PC might have had 10 gigabytes of storage in 2000. 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endParaRPr lang="en-US" dirty="0"/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dirty="0"/>
              <a:t> Today, Facebook ingests 500 terabytes of new data every day.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endParaRPr lang="en-US" dirty="0"/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dirty="0"/>
              <a:t> Boeing 737 will generate 240 terabytes of flight data during a single flight across the US.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53" y="251470"/>
            <a:ext cx="8242188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Volume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17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</p:spTree>
    <p:extLst>
      <p:ext uri="{BB962C8B-B14F-4D97-AF65-F5344CB8AC3E}">
        <p14:creationId xmlns="" xmlns:p14="http://schemas.microsoft.com/office/powerpoint/2010/main" val="15265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dirty="0"/>
              <a:t> Clickstreams and ad impressions capture user behavior at millions of events per </a:t>
            </a:r>
            <a:r>
              <a:rPr lang="en-US" dirty="0" smtClean="0"/>
              <a:t>second</a:t>
            </a:r>
            <a:endParaRPr lang="en-US" dirty="0"/>
          </a:p>
          <a:p>
            <a:pPr lvl="0"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dirty="0"/>
              <a:t> Infrastructure and sensors generate massive log data in </a:t>
            </a:r>
            <a:r>
              <a:rPr lang="en-US" dirty="0" smtClean="0"/>
              <a:t>real-time</a:t>
            </a:r>
            <a:endParaRPr lang="en-US" dirty="0"/>
          </a:p>
          <a:p>
            <a:pPr lvl="0"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dirty="0"/>
              <a:t> On-line gaming systems support millions of concurrent users, each producing multiple inputs per second.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53" y="251470"/>
            <a:ext cx="8242188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Velocity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18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</p:spTree>
    <p:extLst>
      <p:ext uri="{BB962C8B-B14F-4D97-AF65-F5344CB8AC3E}">
        <p14:creationId xmlns="" xmlns:p14="http://schemas.microsoft.com/office/powerpoint/2010/main" val="5055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dirty="0"/>
              <a:t> Big Data isn't just numbers, dates, and strings. Big Data is also geospatial data, 3D data, audio and video, and unstructured text, including log files and social media</a:t>
            </a:r>
            <a:r>
              <a:rPr lang="en-US" dirty="0" smtClean="0"/>
              <a:t>.</a:t>
            </a:r>
            <a:endParaRPr lang="en-US" dirty="0"/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dirty="0"/>
              <a:t> Traditional database systems were designed to address smaller volumes of   structured data, fewer updates or a predictable, consistent data structure</a:t>
            </a:r>
            <a:r>
              <a:rPr lang="en-US" dirty="0" smtClean="0"/>
              <a:t>.</a:t>
            </a:r>
            <a:endParaRPr lang="en-US" dirty="0"/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dirty="0"/>
              <a:t> Big Data analysis includes different types of data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53" y="251470"/>
            <a:ext cx="8242188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Variety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19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</p:spTree>
    <p:extLst>
      <p:ext uri="{BB962C8B-B14F-4D97-AF65-F5344CB8AC3E}">
        <p14:creationId xmlns="" xmlns:p14="http://schemas.microsoft.com/office/powerpoint/2010/main" val="17976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" y="-3708125"/>
            <a:ext cx="9144001" cy="91440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703154"/>
            <a:ext cx="9143835" cy="466199"/>
          </a:xfrm>
          <a:prstGeom prst="rect">
            <a:avLst/>
          </a:prstGeom>
          <a:solidFill>
            <a:srgbClr val="048BE6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6"/>
          <p:cNvSpPr txBox="1">
            <a:spLocks/>
          </p:cNvSpPr>
          <p:nvPr/>
        </p:nvSpPr>
        <p:spPr>
          <a:xfrm>
            <a:off x="2736032" y="1627447"/>
            <a:ext cx="3453770" cy="2948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What is </a:t>
            </a:r>
            <a:r>
              <a:rPr lang="en-JM" sz="1200" b="1" dirty="0" err="1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BigData</a:t>
            </a: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?</a:t>
            </a:r>
          </a:p>
        </p:txBody>
      </p:sp>
      <p:sp>
        <p:nvSpPr>
          <p:cNvPr id="30" name="Content Placeholder 12"/>
          <p:cNvSpPr txBox="1">
            <a:spLocks/>
          </p:cNvSpPr>
          <p:nvPr/>
        </p:nvSpPr>
        <p:spPr>
          <a:xfrm>
            <a:off x="500517" y="1828871"/>
            <a:ext cx="7924800" cy="601430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ct val="71000"/>
              <a:buFont typeface="+mj-ea"/>
              <a:buNone/>
              <a:tabLst/>
              <a:defRPr sz="2800" b="1" i="0" kern="1200" baseline="0">
                <a:solidFill>
                  <a:schemeClr val="accent4"/>
                </a:solidFill>
                <a:latin typeface="Lato Bold"/>
                <a:ea typeface="+mn-ea"/>
                <a:cs typeface="Lato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</a:rPr>
              <a:t>Origin of </a:t>
            </a:r>
            <a:r>
              <a:rPr lang="en-US" altLang="zh-CN" sz="3200" dirty="0" err="1" smtClean="0">
                <a:solidFill>
                  <a:schemeClr val="bg1">
                    <a:lumMod val="95000"/>
                  </a:schemeClr>
                </a:solidFill>
              </a:rPr>
              <a:t>BigData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1299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The Model of Generating/Consuming Data has </a:t>
            </a:r>
            <a:r>
              <a:rPr lang="en-US" sz="2000" dirty="0" smtClean="0"/>
              <a:t>Changed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Old </a:t>
            </a:r>
            <a:r>
              <a:rPr lang="en-US" sz="2000" b="1" dirty="0" smtClean="0">
                <a:solidFill>
                  <a:schemeClr val="accent1"/>
                </a:solidFill>
              </a:rPr>
              <a:t>Model</a:t>
            </a:r>
            <a:r>
              <a:rPr lang="en-US" sz="2000" dirty="0" smtClean="0"/>
              <a:t>:</a:t>
            </a:r>
            <a:r>
              <a:rPr lang="en-US" sz="2000" b="1" dirty="0" smtClean="0"/>
              <a:t> </a:t>
            </a:r>
            <a:r>
              <a:rPr lang="en-US" sz="2000" dirty="0"/>
              <a:t>Few companies are generating data, all others are consuming </a:t>
            </a:r>
            <a:r>
              <a:rPr lang="en-US" sz="2000" dirty="0" smtClean="0"/>
              <a:t>data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b="1" dirty="0" smtClean="0">
                <a:solidFill>
                  <a:schemeClr val="accent1"/>
                </a:solidFill>
              </a:rPr>
              <a:t>New Model</a:t>
            </a:r>
            <a:r>
              <a:rPr lang="en-US" sz="2000" dirty="0" smtClean="0"/>
              <a:t>: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all of us are generating data, and all of us are consuming data </a:t>
            </a:r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20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  <p:pic>
        <p:nvPicPr>
          <p:cNvPr id="8" name="Picture 7" descr="Screen shot 2013-01-13 at 5.46.4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09" y="2040090"/>
            <a:ext cx="996168" cy="928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99517" y="2040090"/>
            <a:ext cx="889834" cy="889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3388" y="201266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854856" y="223293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shot 2013-01-13 at 5.50.25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99" y="3587883"/>
            <a:ext cx="1317519" cy="914204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854856" y="376373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3388" y="3528532"/>
            <a:ext cx="1251853" cy="92956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Has Changed…</a:t>
            </a:r>
          </a:p>
        </p:txBody>
      </p:sp>
    </p:spTree>
    <p:extLst>
      <p:ext uri="{BB962C8B-B14F-4D97-AF65-F5344CB8AC3E}">
        <p14:creationId xmlns="" xmlns:p14="http://schemas.microsoft.com/office/powerpoint/2010/main" val="143793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" y="-3708125"/>
            <a:ext cx="9144001" cy="91440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703154"/>
            <a:ext cx="9143835" cy="466199"/>
          </a:xfrm>
          <a:prstGeom prst="rect">
            <a:avLst/>
          </a:prstGeom>
          <a:solidFill>
            <a:srgbClr val="048BE6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6"/>
          <p:cNvSpPr txBox="1">
            <a:spLocks/>
          </p:cNvSpPr>
          <p:nvPr/>
        </p:nvSpPr>
        <p:spPr>
          <a:xfrm>
            <a:off x="2736032" y="1627447"/>
            <a:ext cx="3453770" cy="2948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What is </a:t>
            </a:r>
            <a:r>
              <a:rPr lang="en-JM" sz="1200" b="1" dirty="0" err="1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BigData</a:t>
            </a: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?</a:t>
            </a:r>
          </a:p>
        </p:txBody>
      </p:sp>
      <p:sp>
        <p:nvSpPr>
          <p:cNvPr id="30" name="Content Placeholder 12"/>
          <p:cNvSpPr txBox="1">
            <a:spLocks/>
          </p:cNvSpPr>
          <p:nvPr/>
        </p:nvSpPr>
        <p:spPr>
          <a:xfrm>
            <a:off x="500517" y="1828871"/>
            <a:ext cx="7924800" cy="601430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ct val="71000"/>
              <a:buFont typeface="+mj-ea"/>
              <a:buNone/>
              <a:tabLst/>
              <a:defRPr sz="2800" b="1" i="0" kern="1200" baseline="0">
                <a:solidFill>
                  <a:schemeClr val="accent4"/>
                </a:solidFill>
                <a:latin typeface="Lato Bold"/>
                <a:ea typeface="+mn-ea"/>
                <a:cs typeface="Lato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</a:rPr>
              <a:t>Sources of </a:t>
            </a:r>
            <a:r>
              <a:rPr lang="en-US" altLang="zh-CN" sz="3200" dirty="0" err="1" smtClean="0">
                <a:solidFill>
                  <a:schemeClr val="bg1">
                    <a:lumMod val="95000"/>
                  </a:schemeClr>
                </a:solidFill>
              </a:rPr>
              <a:t>BigData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1299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53" y="251470"/>
            <a:ext cx="8242188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Data generation points Examples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22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84027" y="1314450"/>
            <a:ext cx="2819400" cy="400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Mobile Devices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4027" y="2343150"/>
            <a:ext cx="2819400" cy="400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Readers/Scanners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4027" y="2857500"/>
            <a:ext cx="2819400" cy="400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Science facilities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4027" y="1828800"/>
            <a:ext cx="2819400" cy="400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Microphones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84027" y="4400550"/>
            <a:ext cx="2819400" cy="400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Cameras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84027" y="3886200"/>
            <a:ext cx="2819400" cy="400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Social Media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4027" y="3371850"/>
            <a:ext cx="2819400" cy="400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Programs/ Software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1941" y="1216025"/>
            <a:ext cx="4724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8348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53" y="251470"/>
            <a:ext cx="8242188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Why Big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41" y="970281"/>
            <a:ext cx="8128000" cy="400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1588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" y="-3708125"/>
            <a:ext cx="9144001" cy="91440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703154"/>
            <a:ext cx="9143835" cy="466199"/>
          </a:xfrm>
          <a:prstGeom prst="rect">
            <a:avLst/>
          </a:prstGeom>
          <a:solidFill>
            <a:srgbClr val="048BE6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6"/>
          <p:cNvSpPr txBox="1">
            <a:spLocks/>
          </p:cNvSpPr>
          <p:nvPr/>
        </p:nvSpPr>
        <p:spPr>
          <a:xfrm>
            <a:off x="2736032" y="1627447"/>
            <a:ext cx="3453770" cy="2948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What is </a:t>
            </a:r>
            <a:r>
              <a:rPr lang="en-JM" sz="1200" b="1" dirty="0" err="1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BigData</a:t>
            </a: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?</a:t>
            </a:r>
          </a:p>
        </p:txBody>
      </p:sp>
      <p:sp>
        <p:nvSpPr>
          <p:cNvPr id="30" name="Content Placeholder 12"/>
          <p:cNvSpPr txBox="1">
            <a:spLocks/>
          </p:cNvSpPr>
          <p:nvPr/>
        </p:nvSpPr>
        <p:spPr>
          <a:xfrm>
            <a:off x="500517" y="1828871"/>
            <a:ext cx="7924800" cy="601430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ct val="71000"/>
              <a:buFont typeface="+mj-ea"/>
              <a:buNone/>
              <a:tabLst/>
              <a:defRPr sz="2800" b="1" i="0" kern="1200" baseline="0">
                <a:solidFill>
                  <a:schemeClr val="accent4"/>
                </a:solidFill>
                <a:latin typeface="Lato Bold"/>
                <a:ea typeface="+mn-ea"/>
                <a:cs typeface="Lato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</a:rPr>
              <a:t>Your future lies with </a:t>
            </a:r>
            <a:r>
              <a:rPr lang="en-US" altLang="zh-CN" sz="3200" dirty="0" err="1" smtClean="0">
                <a:solidFill>
                  <a:schemeClr val="bg1">
                    <a:lumMod val="95000"/>
                  </a:schemeClr>
                </a:solidFill>
              </a:rPr>
              <a:t>BigData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1299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86716" y="340243"/>
            <a:ext cx="7553088" cy="754910"/>
          </a:xfrm>
        </p:spPr>
        <p:txBody>
          <a:bodyPr/>
          <a:lstStyle/>
          <a:p>
            <a:pPr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400" dirty="0" smtClean="0"/>
              <a:t>$300 billion potential annual value to US health care.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400" dirty="0" smtClean="0"/>
              <a:t>$600 billion potential annual consumer surplus from using personal location data.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400" dirty="0" smtClean="0"/>
              <a:t>60% potential in retailers’ operating margins.</a:t>
            </a:r>
          </a:p>
          <a:p>
            <a:pPr>
              <a:buSzPct val="100000"/>
              <a:buNone/>
            </a:pPr>
            <a:endParaRPr lang="en-US" sz="2400" dirty="0" smtClean="0"/>
          </a:p>
          <a:p>
            <a:pPr>
              <a:buSzPct val="100000"/>
            </a:pPr>
            <a:endParaRPr lang="en-IN" sz="2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8850" y="2284079"/>
            <a:ext cx="7258754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13"/>
          <p:cNvSpPr txBox="1">
            <a:spLocks/>
          </p:cNvSpPr>
          <p:nvPr/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</a:rPr>
              <a:t>21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53" y="251470"/>
            <a:ext cx="8242188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ea typeface="MS PGothic" pitchFamily="34" charset="-128"/>
              </a:rPr>
              <a:t>Application Of Big Data Analytics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26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734765" y="2224781"/>
            <a:ext cx="1600200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dirty="0" smtClean="0"/>
              <a:t>Homeland</a:t>
            </a:r>
          </a:p>
          <a:p>
            <a:pPr algn="ctr" eaLnBrk="1" hangingPunct="1">
              <a:lnSpc>
                <a:spcPct val="85000"/>
              </a:lnSpc>
            </a:pPr>
            <a:r>
              <a:rPr lang="en-AU" dirty="0" smtClean="0"/>
              <a:t> </a:t>
            </a:r>
            <a:r>
              <a:rPr lang="en-AU" dirty="0"/>
              <a:t>Security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96130" y="1224375"/>
            <a:ext cx="1524000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dirty="0">
                <a:latin typeface="Corbel" pitchFamily="34" charset="0"/>
              </a:rPr>
              <a:t>Smarter Healthcare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344987" y="1234250"/>
            <a:ext cx="1676401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dirty="0"/>
              <a:t>Multi-channel sales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535488" y="2246081"/>
            <a:ext cx="1295400" cy="3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dirty="0"/>
              <a:t>Telecom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06165" y="4229705"/>
            <a:ext cx="2057400" cy="3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dirty="0"/>
              <a:t>Manufacturing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702466" y="3338892"/>
            <a:ext cx="1601788" cy="3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dirty="0"/>
              <a:t>Traffic Control</a:t>
            </a:r>
          </a:p>
        </p:txBody>
      </p:sp>
      <p:pic>
        <p:nvPicPr>
          <p:cNvPr id="17" name="Picture 29" descr="bev-neonatal-care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2336800" y="1103082"/>
            <a:ext cx="1814512" cy="91678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/>
        </p:spPr>
      </p:pic>
      <p:pic>
        <p:nvPicPr>
          <p:cNvPr id="18" name="Picture 33" descr="bev-law-enforcement"/>
          <p:cNvPicPr>
            <a:picLocks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346324" y="2083759"/>
            <a:ext cx="1817688" cy="91797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/>
        </p:spPr>
      </p:pic>
      <p:sp>
        <p:nvSpPr>
          <p:cNvPr id="19" name="Picture 38" descr="bev-manufacturing"/>
          <p:cNvSpPr>
            <a:spLocks noChangeArrowheads="1"/>
          </p:cNvSpPr>
          <p:nvPr/>
        </p:nvSpPr>
        <p:spPr bwMode="auto">
          <a:xfrm>
            <a:off x="355600" y="3821906"/>
            <a:ext cx="1816100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endParaRPr lang="en-US" sz="1400">
              <a:latin typeface="Corbel" pitchFamily="34" charset="0"/>
            </a:endParaRPr>
          </a:p>
        </p:txBody>
      </p:sp>
      <p:sp>
        <p:nvSpPr>
          <p:cNvPr id="20" name="Picture 40" descr="bev-fraud-protection"/>
          <p:cNvSpPr>
            <a:spLocks noChangeArrowheads="1"/>
          </p:cNvSpPr>
          <p:nvPr/>
        </p:nvSpPr>
        <p:spPr bwMode="auto">
          <a:xfrm>
            <a:off x="7326312" y="1154906"/>
            <a:ext cx="1817688" cy="920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endParaRPr lang="en-US" sz="1400">
              <a:latin typeface="Corbel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/>
          </a:blip>
          <a:srcRect l="4174" r="3887"/>
          <a:stretch/>
        </p:blipFill>
        <p:spPr>
          <a:xfrm>
            <a:off x="2351088" y="3089043"/>
            <a:ext cx="1800225" cy="87153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12700">
            <a:bevelT w="31750" h="31750" prst="angle"/>
            <a:bevelB w="31750" h="31750"/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/>
          </a:blip>
          <a:srcRect t="29831"/>
          <a:stretch/>
        </p:blipFill>
        <p:spPr>
          <a:xfrm>
            <a:off x="6404769" y="1998431"/>
            <a:ext cx="1747838" cy="87630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 prst="angle"/>
            <a:bevelB w="12700" h="19050"/>
          </a:sp3d>
        </p:spPr>
      </p:pic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4535488" y="3176004"/>
            <a:ext cx="1371600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dirty="0"/>
              <a:t>Trading </a:t>
            </a:r>
            <a:endParaRPr lang="en-AU" dirty="0" smtClean="0"/>
          </a:p>
          <a:p>
            <a:pPr algn="ctr" eaLnBrk="1" hangingPunct="1">
              <a:lnSpc>
                <a:spcPct val="85000"/>
              </a:lnSpc>
            </a:pPr>
            <a:r>
              <a:rPr lang="en-AU" dirty="0" smtClean="0"/>
              <a:t>Analytics</a:t>
            </a:r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0007" y="3029724"/>
            <a:ext cx="1756834" cy="8737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65830" y="4058211"/>
            <a:ext cx="1753276" cy="8493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4649788" y="4177838"/>
            <a:ext cx="1295400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dirty="0" smtClean="0"/>
              <a:t>Search</a:t>
            </a:r>
          </a:p>
          <a:p>
            <a:pPr algn="ctr" eaLnBrk="1" hangingPunct="1">
              <a:lnSpc>
                <a:spcPct val="85000"/>
              </a:lnSpc>
            </a:pPr>
            <a:r>
              <a:rPr lang="en-AU" dirty="0" smtClean="0"/>
              <a:t> </a:t>
            </a:r>
            <a:r>
              <a:rPr lang="en-AU" dirty="0"/>
              <a:t>Quality</a:t>
            </a:r>
          </a:p>
        </p:txBody>
      </p:sp>
      <p:sp>
        <p:nvSpPr>
          <p:cNvPr id="27" name="Picture 40" descr="bev-fraud-protection"/>
          <p:cNvSpPr>
            <a:spLocks noChangeArrowheads="1"/>
          </p:cNvSpPr>
          <p:nvPr/>
        </p:nvSpPr>
        <p:spPr bwMode="auto">
          <a:xfrm>
            <a:off x="7108827" y="1567425"/>
            <a:ext cx="1817687" cy="920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endParaRPr lang="en-US" sz="1400">
              <a:latin typeface="Corbel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00008" y="4017732"/>
            <a:ext cx="1765299" cy="9207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29" name="Picture 20"/>
          <p:cNvPicPr>
            <a:picLocks noChangeAspect="1" noChangeArrowheads="1"/>
          </p:cNvPicPr>
          <p:nvPr/>
        </p:nvPicPr>
        <p:blipFill>
          <a:blip r:embed="rId10" cstate="print">
            <a:extLst/>
          </a:blip>
          <a:srcRect/>
          <a:stretch>
            <a:fillRect/>
          </a:stretch>
        </p:blipFill>
        <p:spPr bwMode="auto">
          <a:xfrm>
            <a:off x="6411118" y="1002079"/>
            <a:ext cx="1741489" cy="88245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/>
        </p:spPr>
      </p:pic>
    </p:spTree>
    <p:extLst>
      <p:ext uri="{BB962C8B-B14F-4D97-AF65-F5344CB8AC3E}">
        <p14:creationId xmlns="" xmlns:p14="http://schemas.microsoft.com/office/powerpoint/2010/main" val="13774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This </a:t>
            </a:r>
            <a:r>
              <a:rPr lang="en-US" sz="2000" dirty="0"/>
              <a:t>industry on its own is worth more than $100 billion and growing at almost 10% a year which is roughly twice as fast as the software business as a whole.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/>
              <a:t> In February 2012, the open source analyst firm </a:t>
            </a:r>
            <a:r>
              <a:rPr lang="en-US" sz="2000" dirty="0" err="1"/>
              <a:t>Wikibon</a:t>
            </a:r>
            <a:r>
              <a:rPr lang="en-US" sz="2000" dirty="0"/>
              <a:t> released the first market forecast for Big Data , listing $5.1B revenue in 2012 with growth to $53.4B in 2017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/>
              <a:t> The McKinsey Global Institute estimates that data volume is growing 40%      per year, and will grow 44x between 2009 and 2020.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53" y="251470"/>
            <a:ext cx="8242188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Future  of Big Data</a:t>
            </a:r>
            <a:endParaRPr lang="en-US" dirty="0">
              <a:ea typeface="MS PGothic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27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</p:spTree>
    <p:extLst>
      <p:ext uri="{BB962C8B-B14F-4D97-AF65-F5344CB8AC3E}">
        <p14:creationId xmlns="" xmlns:p14="http://schemas.microsoft.com/office/powerpoint/2010/main" val="950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" y="-3793850"/>
            <a:ext cx="9144001" cy="91440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703154"/>
            <a:ext cx="9143835" cy="466199"/>
          </a:xfrm>
          <a:prstGeom prst="rect">
            <a:avLst/>
          </a:prstGeom>
          <a:solidFill>
            <a:srgbClr val="048BE6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6"/>
          <p:cNvSpPr txBox="1">
            <a:spLocks/>
          </p:cNvSpPr>
          <p:nvPr/>
        </p:nvSpPr>
        <p:spPr>
          <a:xfrm>
            <a:off x="2736032" y="1627447"/>
            <a:ext cx="3453770" cy="2948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What is </a:t>
            </a:r>
            <a:r>
              <a:rPr lang="en-JM" sz="1200" b="1" dirty="0" err="1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BigData</a:t>
            </a: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?</a:t>
            </a:r>
          </a:p>
        </p:txBody>
      </p:sp>
      <p:sp>
        <p:nvSpPr>
          <p:cNvPr id="30" name="Content Placeholder 12"/>
          <p:cNvSpPr txBox="1">
            <a:spLocks/>
          </p:cNvSpPr>
          <p:nvPr/>
        </p:nvSpPr>
        <p:spPr>
          <a:xfrm>
            <a:off x="500517" y="1828871"/>
            <a:ext cx="7924800" cy="601430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ct val="71000"/>
              <a:buFont typeface="+mj-ea"/>
              <a:buNone/>
              <a:tabLst/>
              <a:defRPr sz="2800" b="1" i="0" kern="1200" baseline="0">
                <a:solidFill>
                  <a:schemeClr val="accent4"/>
                </a:solidFill>
                <a:latin typeface="Lato Bold"/>
                <a:ea typeface="+mn-ea"/>
                <a:cs typeface="Lato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</a:rPr>
              <a:t>Problem and Solution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1299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1684" y="1188811"/>
            <a:ext cx="8273067" cy="309739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/>
              <a:t>Problem</a:t>
            </a:r>
            <a:r>
              <a:rPr lang="en-US" sz="3200" dirty="0"/>
              <a:t>: </a:t>
            </a:r>
          </a:p>
          <a:p>
            <a:pPr marL="0" indent="0" algn="ctr">
              <a:buNone/>
            </a:pPr>
            <a:r>
              <a:rPr lang="en-US" sz="3200" dirty="0"/>
              <a:t>Storing and Analyzing </a:t>
            </a:r>
          </a:p>
          <a:p>
            <a:pPr marL="0" indent="0" algn="ctr">
              <a:buNone/>
            </a:pPr>
            <a:r>
              <a:rPr lang="en-US" sz="3200" dirty="0"/>
              <a:t>“Big Data”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29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</p:spTree>
    <p:extLst>
      <p:ext uri="{BB962C8B-B14F-4D97-AF65-F5344CB8AC3E}">
        <p14:creationId xmlns="" xmlns:p14="http://schemas.microsoft.com/office/powerpoint/2010/main" val="18676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1685" y="1188811"/>
            <a:ext cx="2734002" cy="3097397"/>
          </a:xfrm>
        </p:spPr>
        <p:txBody>
          <a:bodyPr/>
          <a:lstStyle/>
          <a:p>
            <a:pPr lvl="0"/>
            <a:r>
              <a:rPr lang="en-US" sz="2000" dirty="0"/>
              <a:t>McKinsey Global Institute estimated that the US healthcare sector could achieve $300 billion in efficiency and quality savings every year by leveraging Big Data.</a:t>
            </a:r>
            <a:endParaRPr lang="en-US" sz="2000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3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0485" y="1188811"/>
            <a:ext cx="5401934" cy="300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BD?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146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9352" y="1027227"/>
            <a:ext cx="8273067" cy="309739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 smtClean="0"/>
              <a:t>Solution</a:t>
            </a:r>
            <a:r>
              <a:rPr lang="en-US" sz="3200" dirty="0" smtClean="0"/>
              <a:t>: 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Move compute to data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30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  <p:pic>
        <p:nvPicPr>
          <p:cNvPr id="7" name="Picture 2" descr="https://si0.twimg.com/profile_images/1252505253/elephant_rgb_s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91" y="3117819"/>
            <a:ext cx="1443037" cy="1457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loud Callout 7"/>
          <p:cNvSpPr/>
          <p:nvPr/>
        </p:nvSpPr>
        <p:spPr>
          <a:xfrm>
            <a:off x="5360367" y="2160196"/>
            <a:ext cx="2362200" cy="1551214"/>
          </a:xfrm>
          <a:prstGeom prst="cloudCallout">
            <a:avLst>
              <a:gd name="adj1" fmla="val -138325"/>
              <a:gd name="adj2" fmla="val 74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Hey there, I’m Hadoop and I can do that for you..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25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53" y="251470"/>
            <a:ext cx="8242188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Implication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4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BD?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1461" y="1146428"/>
            <a:ext cx="5890644" cy="3311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5182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5000" dirty="0" smtClean="0"/>
              <a:t>;-)</a:t>
            </a:r>
            <a:r>
              <a:rPr lang="en-US" dirty="0" smtClean="0"/>
              <a:t>               </a:t>
            </a:r>
            <a:endParaRPr lang="en-IN" dirty="0"/>
          </a:p>
        </p:txBody>
      </p:sp>
      <p:sp>
        <p:nvSpPr>
          <p:cNvPr id="5" name="Slide Number Placeholder 13"/>
          <p:cNvSpPr txBox="1">
            <a:spLocks/>
          </p:cNvSpPr>
          <p:nvPr/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What is BD?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1685" y="1188811"/>
            <a:ext cx="2734002" cy="3097397"/>
          </a:xfrm>
        </p:spPr>
        <p:txBody>
          <a:bodyPr/>
          <a:lstStyle/>
          <a:p>
            <a:pPr lvl="0"/>
            <a:r>
              <a:rPr lang="en-US" sz="2000" dirty="0" smtClean="0"/>
              <a:t>Similarly Europe could save $149 billion in operational efficiency improvements if they could leverage </a:t>
            </a:r>
            <a:r>
              <a:rPr lang="en-US" sz="2000" dirty="0" err="1" smtClean="0"/>
              <a:t>BigData</a:t>
            </a:r>
            <a:r>
              <a:rPr lang="en-US" sz="2000" dirty="0" smtClean="0"/>
              <a:t> efficiently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6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773" y="1188811"/>
            <a:ext cx="5349313" cy="300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What is BD?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75562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7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BD?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505" y="511977"/>
            <a:ext cx="5175159" cy="388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055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" y="-3708125"/>
            <a:ext cx="9144001" cy="91440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4703154"/>
            <a:ext cx="9143835" cy="466199"/>
          </a:xfrm>
          <a:prstGeom prst="rect">
            <a:avLst/>
          </a:prstGeom>
          <a:solidFill>
            <a:srgbClr val="048BE6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6"/>
          <p:cNvSpPr txBox="1">
            <a:spLocks/>
          </p:cNvSpPr>
          <p:nvPr/>
        </p:nvSpPr>
        <p:spPr>
          <a:xfrm>
            <a:off x="2736032" y="1627447"/>
            <a:ext cx="3453770" cy="2948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What is </a:t>
            </a:r>
            <a:r>
              <a:rPr lang="en-JM" sz="1200" b="1" dirty="0" err="1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BigData</a:t>
            </a:r>
            <a:r>
              <a:rPr lang="en-JM" sz="1200" b="1" dirty="0" smtClean="0">
                <a:solidFill>
                  <a:schemeClr val="bg1"/>
                </a:solidFill>
                <a:latin typeface="Lato Bold"/>
                <a:ea typeface="Calibri"/>
                <a:cs typeface="Lato Bold"/>
              </a:rPr>
              <a:t>?</a:t>
            </a:r>
          </a:p>
        </p:txBody>
      </p:sp>
      <p:sp>
        <p:nvSpPr>
          <p:cNvPr id="30" name="Content Placeholder 12"/>
          <p:cNvSpPr txBox="1">
            <a:spLocks/>
          </p:cNvSpPr>
          <p:nvPr/>
        </p:nvSpPr>
        <p:spPr>
          <a:xfrm>
            <a:off x="500517" y="1828871"/>
            <a:ext cx="7924800" cy="601430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ct val="71000"/>
              <a:buFont typeface="+mj-ea"/>
              <a:buNone/>
              <a:tabLst/>
              <a:defRPr sz="2800" b="1" i="0" kern="1200" baseline="0">
                <a:solidFill>
                  <a:schemeClr val="accent4"/>
                </a:solidFill>
                <a:latin typeface="Lato Bold"/>
                <a:ea typeface="+mn-ea"/>
                <a:cs typeface="Lato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3200" dirty="0" err="1" smtClean="0">
                <a:solidFill>
                  <a:schemeClr val="bg1">
                    <a:lumMod val="95000"/>
                  </a:schemeClr>
                </a:solidFill>
              </a:rPr>
              <a:t>BigData</a:t>
            </a: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</a:rPr>
              <a:t> in our daily life!!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1299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624388"/>
            <a:ext cx="2133600" cy="249237"/>
          </a:xfrm>
          <a:prstGeom prst="rect">
            <a:avLst/>
          </a:prstGeom>
        </p:spPr>
        <p:txBody>
          <a:bodyPr/>
          <a:lstStyle/>
          <a:p>
            <a:pPr algn="ctr"/>
            <a:fld id="{57DC6F1D-6290-BD47-AE19-12F168FBFED0}" type="slidenum">
              <a:rPr lang="en-US" sz="1400" smtClean="0">
                <a:solidFill>
                  <a:schemeClr val="bg1">
                    <a:lumMod val="85000"/>
                  </a:schemeClr>
                </a:solidFill>
              </a:rPr>
              <a:pPr algn="ctr"/>
              <a:t>9</a:t>
            </a:fld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56" y="3029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086" y="6009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8676" y="3238249"/>
            <a:ext cx="2516076" cy="135636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6499" y="1867458"/>
            <a:ext cx="2505239" cy="137079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8676" y="547449"/>
            <a:ext cx="2516076" cy="132000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47449"/>
            <a:ext cx="2516076" cy="13200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3238250"/>
            <a:ext cx="2516076" cy="135636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16" name="Text Placeholder 6"/>
          <p:cNvSpPr txBox="1">
            <a:spLocks/>
          </p:cNvSpPr>
          <p:nvPr/>
        </p:nvSpPr>
        <p:spPr>
          <a:xfrm>
            <a:off x="457200" y="4594615"/>
            <a:ext cx="3919900" cy="29051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BD?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4493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Experfy PPT Template Theme">
      <a:dk1>
        <a:srgbClr val="2C2C2C"/>
      </a:dk1>
      <a:lt1>
        <a:sysClr val="window" lastClr="FFFFFF"/>
      </a:lt1>
      <a:dk2>
        <a:srgbClr val="1F497D"/>
      </a:dk2>
      <a:lt2>
        <a:srgbClr val="EEECE1"/>
      </a:lt2>
      <a:accent1>
        <a:srgbClr val="1887C4"/>
      </a:accent1>
      <a:accent2>
        <a:srgbClr val="309355"/>
      </a:accent2>
      <a:accent3>
        <a:srgbClr val="16A787"/>
      </a:accent3>
      <a:accent4>
        <a:srgbClr val="1E272C"/>
      </a:accent4>
      <a:accent5>
        <a:srgbClr val="4BACC6"/>
      </a:accent5>
      <a:accent6>
        <a:srgbClr val="D16C09"/>
      </a:accent6>
      <a:hlink>
        <a:srgbClr val="3482C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11491</TotalTime>
  <Words>989</Words>
  <Application>Microsoft Office PowerPoint</Application>
  <PresentationFormat>On-screen Show (16:9)</PresentationFormat>
  <Paragraphs>197</Paragraphs>
  <Slides>30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Custom Design</vt:lpstr>
      <vt:lpstr>Slide 1</vt:lpstr>
      <vt:lpstr>Slide 2</vt:lpstr>
      <vt:lpstr>Slide 3</vt:lpstr>
      <vt:lpstr>Implication of Big Data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So What is Big Data?</vt:lpstr>
      <vt:lpstr>Definition of Big Data</vt:lpstr>
      <vt:lpstr>Slide 15</vt:lpstr>
      <vt:lpstr>Three Characteristics of Big Data V3s</vt:lpstr>
      <vt:lpstr>Volume</vt:lpstr>
      <vt:lpstr>Velocity</vt:lpstr>
      <vt:lpstr>Variety</vt:lpstr>
      <vt:lpstr>The Model Has Changed…</vt:lpstr>
      <vt:lpstr>Slide 21</vt:lpstr>
      <vt:lpstr>Data generation points Examples </vt:lpstr>
      <vt:lpstr>Why Big Data</vt:lpstr>
      <vt:lpstr>Slide 24</vt:lpstr>
      <vt:lpstr>Slide 25</vt:lpstr>
      <vt:lpstr>Application Of Big Data Analytics</vt:lpstr>
      <vt:lpstr>Future  of Big Data</vt:lpstr>
      <vt:lpstr>Slide 28</vt:lpstr>
      <vt:lpstr>Slide 29</vt:lpstr>
      <vt:lpstr>Slide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Sarabjot Kaur</dc:creator>
  <cp:lastModifiedBy>sony</cp:lastModifiedBy>
  <cp:revision>604</cp:revision>
  <dcterms:created xsi:type="dcterms:W3CDTF">2015-10-07T18:17:41Z</dcterms:created>
  <dcterms:modified xsi:type="dcterms:W3CDTF">2016-05-21T02:47:33Z</dcterms:modified>
</cp:coreProperties>
</file>